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CO"/>
          </a:p>
        </p:txBody>
      </p:sp>
    </p:spTree>
    <p:extLst>
      <p:ext uri="{BB962C8B-B14F-4D97-AF65-F5344CB8AC3E}">
        <p14:creationId xmlns:p14="http://schemas.microsoft.com/office/powerpoint/2010/main" val="764709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extLst>
      <p:ext uri="{BB962C8B-B14F-4D97-AF65-F5344CB8AC3E}">
        <p14:creationId xmlns:p14="http://schemas.microsoft.com/office/powerpoint/2010/main" val="1183666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extLst>
      <p:ext uri="{BB962C8B-B14F-4D97-AF65-F5344CB8AC3E}">
        <p14:creationId xmlns:p14="http://schemas.microsoft.com/office/powerpoint/2010/main" val="731120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extLst>
      <p:ext uri="{BB962C8B-B14F-4D97-AF65-F5344CB8AC3E}">
        <p14:creationId xmlns:p14="http://schemas.microsoft.com/office/powerpoint/2010/main" val="4058864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extLst>
      <p:ext uri="{BB962C8B-B14F-4D97-AF65-F5344CB8AC3E}">
        <p14:creationId xmlns:p14="http://schemas.microsoft.com/office/powerpoint/2010/main" val="2472951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extLst>
      <p:ext uri="{BB962C8B-B14F-4D97-AF65-F5344CB8AC3E}">
        <p14:creationId xmlns:p14="http://schemas.microsoft.com/office/powerpoint/2010/main" val="3737158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extLst>
      <p:ext uri="{BB962C8B-B14F-4D97-AF65-F5344CB8AC3E}">
        <p14:creationId xmlns:p14="http://schemas.microsoft.com/office/powerpoint/2010/main" val="521010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O"/>
          </a:p>
        </p:txBody>
      </p:sp>
    </p:spTree>
    <p:extLst>
      <p:ext uri="{BB962C8B-B14F-4D97-AF65-F5344CB8AC3E}">
        <p14:creationId xmlns:p14="http://schemas.microsoft.com/office/powerpoint/2010/main" val="1737940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524256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1937233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O" noProof="0" smtClean="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2300922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plantilla"/>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78427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684213" y="1125538"/>
            <a:ext cx="8208962" cy="4708525"/>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s-CO" sz="6000" b="1" dirty="0">
                <a:solidFill>
                  <a:srgbClr val="B40000"/>
                </a:solidFill>
                <a:effectLst>
                  <a:outerShdw blurRad="38100" dist="38100" dir="2700000" algn="tl">
                    <a:srgbClr val="C0C0C0"/>
                  </a:outerShdw>
                </a:effectLst>
              </a:rPr>
              <a:t>Reflexiones frente a la reparación colectiva para organizaciones sindicales</a:t>
            </a:r>
          </a:p>
        </p:txBody>
      </p:sp>
    </p:spTree>
    <p:extLst>
      <p:ext uri="{BB962C8B-B14F-4D97-AF65-F5344CB8AC3E}">
        <p14:creationId xmlns:p14="http://schemas.microsoft.com/office/powerpoint/2010/main" val="32189178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260350"/>
            <a:ext cx="8208962" cy="1754188"/>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11267" name="Text Box 10"/>
          <p:cNvSpPr txBox="1">
            <a:spLocks noChangeArrowheads="1"/>
          </p:cNvSpPr>
          <p:nvPr/>
        </p:nvSpPr>
        <p:spPr bwMode="auto">
          <a:xfrm>
            <a:off x="606425" y="2030413"/>
            <a:ext cx="8388350"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r>
              <a:rPr lang="es-CO" altLang="es-CO" b="1">
                <a:solidFill>
                  <a:srgbClr val="000000"/>
                </a:solidFill>
              </a:rPr>
              <a:t>ARTÍCULO 152. SUJETOS DE REPARACIÓN COLECTIVA. Para efectos de la presente ley, serán sujetos de la reparación colectiva de que trata el artículo anterior:</a:t>
            </a:r>
          </a:p>
          <a:p>
            <a:pPr eaLnBrk="1" fontAlgn="base" hangingPunct="1">
              <a:spcBef>
                <a:spcPct val="0"/>
              </a:spcBef>
              <a:spcAft>
                <a:spcPct val="0"/>
              </a:spcAft>
            </a:pPr>
            <a:endParaRPr lang="es-CO" altLang="es-CO" b="1">
              <a:solidFill>
                <a:srgbClr val="000000"/>
              </a:solidFill>
            </a:endParaRPr>
          </a:p>
          <a:p>
            <a:pPr eaLnBrk="1" fontAlgn="base" hangingPunct="1">
              <a:spcBef>
                <a:spcPct val="0"/>
              </a:spcBef>
              <a:spcAft>
                <a:spcPct val="0"/>
              </a:spcAft>
            </a:pPr>
            <a:r>
              <a:rPr lang="es-CO" altLang="es-CO" sz="2300">
                <a:solidFill>
                  <a:srgbClr val="000000"/>
                </a:solidFill>
              </a:rPr>
              <a:t>1. </a:t>
            </a:r>
            <a:r>
              <a:rPr lang="es-CO" altLang="es-CO" sz="2300">
                <a:solidFill>
                  <a:srgbClr val="FF0000"/>
                </a:solidFill>
              </a:rPr>
              <a:t>Grupos y organizaciones sociales y políticos</a:t>
            </a:r>
            <a:r>
              <a:rPr lang="es-CO" altLang="es-CO" sz="2300">
                <a:solidFill>
                  <a:srgbClr val="000000"/>
                </a:solidFill>
              </a:rPr>
              <a:t>; </a:t>
            </a:r>
          </a:p>
          <a:p>
            <a:pPr eaLnBrk="1" fontAlgn="base" hangingPunct="1">
              <a:spcBef>
                <a:spcPct val="0"/>
              </a:spcBef>
              <a:spcAft>
                <a:spcPct val="0"/>
              </a:spcAft>
            </a:pPr>
            <a:endParaRPr lang="es-CO" altLang="es-CO" sz="2300">
              <a:solidFill>
                <a:srgbClr val="000000"/>
              </a:solidFill>
            </a:endParaRPr>
          </a:p>
          <a:p>
            <a:pPr eaLnBrk="1" fontAlgn="base" hangingPunct="1">
              <a:spcBef>
                <a:spcPct val="0"/>
              </a:spcBef>
              <a:spcAft>
                <a:spcPct val="0"/>
              </a:spcAft>
            </a:pPr>
            <a:r>
              <a:rPr lang="es-CO" altLang="es-CO" sz="2300">
                <a:solidFill>
                  <a:srgbClr val="000000"/>
                </a:solidFill>
              </a:rPr>
              <a:t>2. Comunidades determinadas a partir de un reconocimiento jurídico, político o social que se haga del colectivo, o en razón de la cultura, la zona o el territorio en el que habitan, o un propósito común. </a:t>
            </a:r>
            <a:endParaRPr lang="es-ES" altLang="es-CO" sz="2300">
              <a:solidFill>
                <a:srgbClr val="000000"/>
              </a:solidFill>
            </a:endParaRPr>
          </a:p>
        </p:txBody>
      </p:sp>
    </p:spTree>
    <p:extLst>
      <p:ext uri="{BB962C8B-B14F-4D97-AF65-F5344CB8AC3E}">
        <p14:creationId xmlns:p14="http://schemas.microsoft.com/office/powerpoint/2010/main" val="1070207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657225" y="908050"/>
            <a:ext cx="8208963" cy="4708525"/>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s-CO" sz="6000" b="1" dirty="0">
                <a:solidFill>
                  <a:srgbClr val="B40000"/>
                </a:solidFill>
                <a:effectLst>
                  <a:outerShdw blurRad="38100" dist="38100" dir="2700000" algn="tl">
                    <a:srgbClr val="C0C0C0"/>
                  </a:outerShdw>
                </a:effectLst>
              </a:rPr>
              <a:t>El decreto </a:t>
            </a:r>
          </a:p>
          <a:p>
            <a:pPr algn="ctr" fontAlgn="base">
              <a:spcBef>
                <a:spcPct val="50000"/>
              </a:spcBef>
              <a:spcAft>
                <a:spcPct val="0"/>
              </a:spcAft>
              <a:defRPr/>
            </a:pPr>
            <a:r>
              <a:rPr lang="es-CO" sz="6000" b="1" dirty="0">
                <a:solidFill>
                  <a:srgbClr val="B40000"/>
                </a:solidFill>
                <a:effectLst>
                  <a:outerShdw blurRad="38100" dist="38100" dir="2700000" algn="tl">
                    <a:srgbClr val="C0C0C0"/>
                  </a:outerShdw>
                </a:effectLst>
              </a:rPr>
              <a:t>4800 de 2011</a:t>
            </a:r>
          </a:p>
          <a:p>
            <a:pPr algn="ctr" fontAlgn="base">
              <a:spcBef>
                <a:spcPct val="50000"/>
              </a:spcBef>
              <a:spcAft>
                <a:spcPct val="0"/>
              </a:spcAft>
              <a:defRPr/>
            </a:pPr>
            <a:r>
              <a:rPr lang="es-CO" sz="6000" b="1" dirty="0">
                <a:solidFill>
                  <a:srgbClr val="B40000"/>
                </a:solidFill>
                <a:effectLst>
                  <a:outerShdw blurRad="38100" dist="38100" dir="2700000" algn="tl">
                    <a:srgbClr val="C0C0C0"/>
                  </a:outerShdw>
                </a:effectLst>
              </a:rPr>
              <a:t>(Reglamentario de la Ley 1448)</a:t>
            </a:r>
          </a:p>
        </p:txBody>
      </p:sp>
    </p:spTree>
    <p:extLst>
      <p:ext uri="{BB962C8B-B14F-4D97-AF65-F5344CB8AC3E}">
        <p14:creationId xmlns:p14="http://schemas.microsoft.com/office/powerpoint/2010/main" val="2871362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13315" name="Text Box 10"/>
          <p:cNvSpPr txBox="1">
            <a:spLocks noChangeArrowheads="1"/>
          </p:cNvSpPr>
          <p:nvPr/>
        </p:nvSpPr>
        <p:spPr bwMode="auto">
          <a:xfrm>
            <a:off x="395288" y="1989138"/>
            <a:ext cx="8388350"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r>
              <a:rPr lang="es-CO" altLang="es-CO" b="1">
                <a:solidFill>
                  <a:srgbClr val="000000"/>
                </a:solidFill>
              </a:rPr>
              <a:t>DECRETO 4800</a:t>
            </a:r>
          </a:p>
          <a:p>
            <a:pPr eaLnBrk="1" fontAlgn="base" hangingPunct="1">
              <a:spcBef>
                <a:spcPct val="0"/>
              </a:spcBef>
              <a:spcAft>
                <a:spcPct val="0"/>
              </a:spcAft>
            </a:pPr>
            <a:r>
              <a:rPr lang="es-CO" altLang="es-CO" b="1">
                <a:solidFill>
                  <a:srgbClr val="000000"/>
                </a:solidFill>
              </a:rPr>
              <a:t>Capítulo VII </a:t>
            </a:r>
          </a:p>
          <a:p>
            <a:pPr eaLnBrk="1" fontAlgn="base" hangingPunct="1">
              <a:spcBef>
                <a:spcPct val="0"/>
              </a:spcBef>
              <a:spcAft>
                <a:spcPct val="0"/>
              </a:spcAft>
            </a:pPr>
            <a:endParaRPr lang="es-CO" altLang="es-CO" b="1">
              <a:solidFill>
                <a:srgbClr val="000000"/>
              </a:solidFill>
            </a:endParaRPr>
          </a:p>
          <a:p>
            <a:pPr eaLnBrk="1" fontAlgn="base" hangingPunct="1">
              <a:spcBef>
                <a:spcPct val="0"/>
              </a:spcBef>
              <a:spcAft>
                <a:spcPct val="0"/>
              </a:spcAft>
            </a:pPr>
            <a:r>
              <a:rPr lang="es-CO" altLang="es-CO" b="1">
                <a:solidFill>
                  <a:srgbClr val="000000"/>
                </a:solidFill>
              </a:rPr>
              <a:t>Reparación colectiva</a:t>
            </a:r>
          </a:p>
          <a:p>
            <a:pPr eaLnBrk="1" fontAlgn="base" hangingPunct="1">
              <a:spcBef>
                <a:spcPct val="0"/>
              </a:spcBef>
              <a:spcAft>
                <a:spcPct val="0"/>
              </a:spcAft>
            </a:pPr>
            <a:endParaRPr lang="es-CO" altLang="es-CO" b="1">
              <a:solidFill>
                <a:srgbClr val="000000"/>
              </a:solidFill>
            </a:endParaRPr>
          </a:p>
          <a:p>
            <a:pPr algn="just" eaLnBrk="1" fontAlgn="base" hangingPunct="1">
              <a:spcBef>
                <a:spcPct val="0"/>
              </a:spcBef>
              <a:spcAft>
                <a:spcPct val="0"/>
              </a:spcAft>
            </a:pPr>
            <a:r>
              <a:rPr lang="es-CO" altLang="es-CO" sz="2200" i="1">
                <a:solidFill>
                  <a:srgbClr val="000000"/>
                </a:solidFill>
              </a:rPr>
              <a:t>Entiéndase por reparación colectiva el conjunto de medidas a que tienen derecho los sujetos colectivos que hayan sufrido alguno de los eventos definidos en el artículo 151 de la Ley 1448 de 2011, las cuales comprenderán medidas de restitución, indemnización, rehabilitación, satisfacción y garantías de no repetición, en los </a:t>
            </a:r>
            <a:r>
              <a:rPr lang="es-CO" altLang="es-CO" sz="2200" i="1">
                <a:solidFill>
                  <a:srgbClr val="FF0000"/>
                </a:solidFill>
              </a:rPr>
              <a:t>componentes político, material y simbólico</a:t>
            </a:r>
            <a:r>
              <a:rPr lang="es-CO" altLang="es-CO" sz="2200" i="1">
                <a:solidFill>
                  <a:srgbClr val="000000"/>
                </a:solidFill>
              </a:rPr>
              <a:t>. </a:t>
            </a:r>
            <a:endParaRPr lang="es-ES" altLang="es-CO" sz="2200" i="1">
              <a:solidFill>
                <a:srgbClr val="000000"/>
              </a:solidFill>
            </a:endParaRPr>
          </a:p>
        </p:txBody>
      </p:sp>
    </p:spTree>
    <p:extLst>
      <p:ext uri="{BB962C8B-B14F-4D97-AF65-F5344CB8AC3E}">
        <p14:creationId xmlns:p14="http://schemas.microsoft.com/office/powerpoint/2010/main" val="9246452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14339" name="Text Box 10"/>
          <p:cNvSpPr txBox="1">
            <a:spLocks noChangeArrowheads="1"/>
          </p:cNvSpPr>
          <p:nvPr/>
        </p:nvSpPr>
        <p:spPr bwMode="auto">
          <a:xfrm>
            <a:off x="468313" y="2276475"/>
            <a:ext cx="838835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fontAlgn="base" hangingPunct="1">
              <a:spcBef>
                <a:spcPct val="0"/>
              </a:spcBef>
              <a:spcAft>
                <a:spcPct val="0"/>
              </a:spcAft>
            </a:pPr>
            <a:r>
              <a:rPr lang="es-CO" altLang="es-CO" i="1">
                <a:solidFill>
                  <a:srgbClr val="000000"/>
                </a:solidFill>
              </a:rPr>
              <a:t>La reparación colectiva estará dirigida al reconocimiento y dignificación de los sujetos de reparación colectiva, la recuperación psicosocial, a la inclusión ciudadana como sujetos plenos de derecho, a la reconstrucción del tejido social, a la reconstrucción de confianza de la sociedad en el Estado en las zonas y territorios afectados por el conflicto armado, a la recuperación y/o fortalecimiento de la institucionalidad del Estado Social de Derecho para la consecución de la reconciliación nacional y la convivencia pacífica. </a:t>
            </a:r>
            <a:endParaRPr lang="es-ES" altLang="es-CO" i="1">
              <a:solidFill>
                <a:srgbClr val="000000"/>
              </a:solidFill>
            </a:endParaRPr>
          </a:p>
        </p:txBody>
      </p:sp>
    </p:spTree>
    <p:extLst>
      <p:ext uri="{BB962C8B-B14F-4D97-AF65-F5344CB8AC3E}">
        <p14:creationId xmlns:p14="http://schemas.microsoft.com/office/powerpoint/2010/main" val="1658356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15363" name="Text Box 10"/>
          <p:cNvSpPr txBox="1">
            <a:spLocks noChangeArrowheads="1"/>
          </p:cNvSpPr>
          <p:nvPr/>
        </p:nvSpPr>
        <p:spPr bwMode="auto">
          <a:xfrm>
            <a:off x="471488" y="2060575"/>
            <a:ext cx="838835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endParaRPr lang="es-CO" altLang="es-CO">
              <a:solidFill>
                <a:srgbClr val="000000"/>
              </a:solidFill>
            </a:endParaRPr>
          </a:p>
          <a:p>
            <a:pPr eaLnBrk="1" fontAlgn="base" hangingPunct="1">
              <a:spcBef>
                <a:spcPct val="0"/>
              </a:spcBef>
              <a:spcAft>
                <a:spcPct val="0"/>
              </a:spcAft>
            </a:pPr>
            <a:r>
              <a:rPr lang="es-CO" altLang="es-CO" b="1">
                <a:solidFill>
                  <a:srgbClr val="000000"/>
                </a:solidFill>
              </a:rPr>
              <a:t>ARTÍCULO 224</a:t>
            </a:r>
            <a:r>
              <a:rPr lang="es-CO" altLang="es-CO">
                <a:solidFill>
                  <a:srgbClr val="000000"/>
                </a:solidFill>
              </a:rPr>
              <a:t>.-</a:t>
            </a:r>
            <a:r>
              <a:rPr lang="es-CO" altLang="es-CO" i="1">
                <a:solidFill>
                  <a:srgbClr val="000000"/>
                </a:solidFill>
              </a:rPr>
              <a:t>Creación del Programa de Reparación Colectiva</a:t>
            </a:r>
          </a:p>
          <a:p>
            <a:pPr eaLnBrk="1" fontAlgn="base" hangingPunct="1">
              <a:spcBef>
                <a:spcPct val="0"/>
              </a:spcBef>
              <a:spcAft>
                <a:spcPct val="0"/>
              </a:spcAft>
            </a:pPr>
            <a:endParaRPr lang="es-CO" altLang="es-CO" i="1">
              <a:solidFill>
                <a:srgbClr val="000000"/>
              </a:solidFill>
            </a:endParaRPr>
          </a:p>
          <a:p>
            <a:pPr algn="just" eaLnBrk="1" fontAlgn="base" hangingPunct="1">
              <a:spcBef>
                <a:spcPct val="0"/>
              </a:spcBef>
              <a:spcAft>
                <a:spcPct val="0"/>
              </a:spcAft>
            </a:pPr>
            <a:r>
              <a:rPr lang="es-CO" altLang="es-CO">
                <a:solidFill>
                  <a:srgbClr val="000000"/>
                </a:solidFill>
              </a:rPr>
              <a:t>De acuerdo con los </a:t>
            </a:r>
            <a:r>
              <a:rPr lang="es-CO" altLang="es-CO" i="1">
                <a:solidFill>
                  <a:srgbClr val="000000"/>
                </a:solidFill>
              </a:rPr>
              <a:t>criterios establecidos en las recomendaciones del Programa Institucional de Reparación Colectiva de la Comisión Nacional de Reparación y Reconciliación:</a:t>
            </a:r>
            <a:r>
              <a:rPr lang="es-CO" altLang="es-CO">
                <a:solidFill>
                  <a:srgbClr val="000000"/>
                </a:solidFill>
              </a:rPr>
              <a:t> </a:t>
            </a:r>
          </a:p>
          <a:p>
            <a:pPr eaLnBrk="1" fontAlgn="base" hangingPunct="1">
              <a:spcBef>
                <a:spcPct val="0"/>
              </a:spcBef>
              <a:spcAft>
                <a:spcPct val="0"/>
              </a:spcAft>
            </a:pPr>
            <a:endParaRPr lang="es-CO" altLang="es-CO">
              <a:solidFill>
                <a:srgbClr val="000000"/>
              </a:solidFill>
            </a:endParaRPr>
          </a:p>
          <a:p>
            <a:pPr eaLnBrk="1" fontAlgn="base" hangingPunct="1">
              <a:spcBef>
                <a:spcPct val="0"/>
              </a:spcBef>
              <a:spcAft>
                <a:spcPct val="0"/>
              </a:spcAft>
              <a:buFont typeface="Arial" charset="0"/>
              <a:buChar char="•"/>
            </a:pPr>
            <a:r>
              <a:rPr lang="es-CO" altLang="es-CO">
                <a:solidFill>
                  <a:srgbClr val="000000"/>
                </a:solidFill>
              </a:rPr>
              <a:t>Integralidad y coordinación del trabajo interinstitucional. </a:t>
            </a:r>
          </a:p>
          <a:p>
            <a:pPr eaLnBrk="1" fontAlgn="base" hangingPunct="1">
              <a:spcBef>
                <a:spcPct val="0"/>
              </a:spcBef>
              <a:spcAft>
                <a:spcPct val="0"/>
              </a:spcAft>
            </a:pPr>
            <a:endParaRPr lang="es-ES" altLang="es-CO" i="1">
              <a:solidFill>
                <a:srgbClr val="000000"/>
              </a:solidFill>
            </a:endParaRPr>
          </a:p>
        </p:txBody>
      </p:sp>
    </p:spTree>
    <p:extLst>
      <p:ext uri="{BB962C8B-B14F-4D97-AF65-F5344CB8AC3E}">
        <p14:creationId xmlns:p14="http://schemas.microsoft.com/office/powerpoint/2010/main" val="29140062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16387" name="Text Box 10"/>
          <p:cNvSpPr txBox="1">
            <a:spLocks noChangeArrowheads="1"/>
          </p:cNvSpPr>
          <p:nvPr/>
        </p:nvSpPr>
        <p:spPr bwMode="auto">
          <a:xfrm>
            <a:off x="468313" y="2039938"/>
            <a:ext cx="838835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buFont typeface="Arial" charset="0"/>
              <a:buChar char="•"/>
            </a:pPr>
            <a:r>
              <a:rPr lang="es-CO" altLang="es-CO" sz="2300"/>
              <a:t>Participación efectiva en el proceso.</a:t>
            </a:r>
          </a:p>
          <a:p>
            <a:pPr algn="just" eaLnBrk="1" hangingPunct="1">
              <a:buFont typeface="Arial" charset="0"/>
              <a:buChar char="•"/>
            </a:pPr>
            <a:endParaRPr lang="es-CO" altLang="es-CO" sz="2300"/>
          </a:p>
          <a:p>
            <a:pPr algn="just" eaLnBrk="1" hangingPunct="1">
              <a:buFont typeface="Arial" charset="0"/>
              <a:buChar char="•"/>
            </a:pPr>
            <a:r>
              <a:rPr lang="es-CO" altLang="es-CO" sz="2300"/>
              <a:t>Reconocimiento explícito de las afectaciones de la población.</a:t>
            </a:r>
          </a:p>
          <a:p>
            <a:pPr algn="just" eaLnBrk="1" hangingPunct="1"/>
            <a:r>
              <a:rPr lang="es-CO" altLang="es-CO" sz="2300"/>
              <a:t> </a:t>
            </a:r>
          </a:p>
          <a:p>
            <a:pPr algn="just" eaLnBrk="1" hangingPunct="1">
              <a:buFont typeface="Arial" charset="0"/>
              <a:buChar char="•"/>
            </a:pPr>
            <a:r>
              <a:rPr lang="es-CO" altLang="es-CO" sz="2300"/>
              <a:t>Reconstrucción de la memoria histórica con miras a un proceso de reconciliación. </a:t>
            </a:r>
          </a:p>
          <a:p>
            <a:pPr algn="just" eaLnBrk="1" hangingPunct="1">
              <a:buFont typeface="Arial" charset="0"/>
              <a:buChar char="•"/>
            </a:pPr>
            <a:endParaRPr lang="es-CO" altLang="es-CO" sz="2300"/>
          </a:p>
          <a:p>
            <a:pPr algn="just" eaLnBrk="1" hangingPunct="1">
              <a:buFont typeface="Arial" charset="0"/>
              <a:buChar char="•"/>
            </a:pPr>
            <a:r>
              <a:rPr lang="es-CO" altLang="es-CO" sz="2300"/>
              <a:t>Implementación de medidas culturalmente apropiadas.</a:t>
            </a:r>
          </a:p>
          <a:p>
            <a:pPr algn="just" eaLnBrk="1" hangingPunct="1">
              <a:buFont typeface="Arial" charset="0"/>
              <a:buChar char="•"/>
            </a:pPr>
            <a:endParaRPr lang="es-CO" altLang="es-CO" sz="2300"/>
          </a:p>
          <a:p>
            <a:pPr algn="just" eaLnBrk="1" hangingPunct="1">
              <a:buFont typeface="Arial" charset="0"/>
              <a:buChar char="•"/>
            </a:pPr>
            <a:r>
              <a:rPr lang="es-CO" altLang="es-CO" sz="2300"/>
              <a:t>Transformación de las condiciones que pudieron generar las violaciones de derechos. </a:t>
            </a:r>
          </a:p>
          <a:p>
            <a:pPr eaLnBrk="1" hangingPunct="1"/>
            <a:endParaRPr lang="es-ES" altLang="es-CO" i="1"/>
          </a:p>
        </p:txBody>
      </p:sp>
    </p:spTree>
    <p:extLst>
      <p:ext uri="{BB962C8B-B14F-4D97-AF65-F5344CB8AC3E}">
        <p14:creationId xmlns:p14="http://schemas.microsoft.com/office/powerpoint/2010/main" val="301728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17411" name="Text Box 10"/>
          <p:cNvSpPr txBox="1">
            <a:spLocks noChangeArrowheads="1"/>
          </p:cNvSpPr>
          <p:nvPr/>
        </p:nvSpPr>
        <p:spPr bwMode="auto">
          <a:xfrm>
            <a:off x="468313" y="1963738"/>
            <a:ext cx="8388350" cy="489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endParaRPr lang="es-CO" altLang="es-CO"/>
          </a:p>
          <a:p>
            <a:pPr algn="just" eaLnBrk="1" hangingPunct="1"/>
            <a:r>
              <a:rPr lang="es-CO" altLang="es-CO" b="1"/>
              <a:t>ARTÍCULO 225</a:t>
            </a:r>
            <a:r>
              <a:rPr lang="es-CO" altLang="es-CO"/>
              <a:t>.-</a:t>
            </a:r>
            <a:r>
              <a:rPr lang="es-CO" altLang="es-CO" i="1"/>
              <a:t>Objetivos del Programa de Reparación Colectiva.</a:t>
            </a:r>
          </a:p>
          <a:p>
            <a:pPr algn="just" eaLnBrk="1" hangingPunct="1"/>
            <a:endParaRPr lang="es-CO" altLang="es-CO"/>
          </a:p>
          <a:p>
            <a:pPr algn="just" eaLnBrk="1" hangingPunct="1">
              <a:buFont typeface="Arial" charset="0"/>
              <a:buChar char="•"/>
            </a:pPr>
            <a:r>
              <a:rPr lang="es-CO" altLang="es-CO" i="1"/>
              <a:t>Reconocimiento y dignificación de los sujetos colectivos victimizados.</a:t>
            </a:r>
          </a:p>
          <a:p>
            <a:pPr algn="just" eaLnBrk="1" hangingPunct="1"/>
            <a:endParaRPr lang="es-CO" altLang="es-CO"/>
          </a:p>
          <a:p>
            <a:pPr algn="just" eaLnBrk="1" hangingPunct="1">
              <a:buFont typeface="Arial" charset="0"/>
              <a:buChar char="•"/>
            </a:pPr>
            <a:r>
              <a:rPr lang="es-CO" altLang="es-CO"/>
              <a:t>Reconstrucción del proyecto de vida colectivo y/o planes de vida y/o proyectos de etno-desarrollo. las acciones del Programa deben orientarse a la reconstrucción del tejido social y cultural de los sujetos colectivos.</a:t>
            </a:r>
          </a:p>
          <a:p>
            <a:pPr eaLnBrk="1" hangingPunct="1">
              <a:buFont typeface="Arial" charset="0"/>
              <a:buChar char="•"/>
            </a:pPr>
            <a:endParaRPr lang="es-CO" altLang="es-CO" i="1"/>
          </a:p>
          <a:p>
            <a:pPr eaLnBrk="1" hangingPunct="1"/>
            <a:endParaRPr lang="es-ES" altLang="es-CO" i="1"/>
          </a:p>
        </p:txBody>
      </p:sp>
    </p:spTree>
    <p:extLst>
      <p:ext uri="{BB962C8B-B14F-4D97-AF65-F5344CB8AC3E}">
        <p14:creationId xmlns:p14="http://schemas.microsoft.com/office/powerpoint/2010/main" val="1989107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18435" name="Text Box 10"/>
          <p:cNvSpPr txBox="1">
            <a:spLocks noChangeArrowheads="1"/>
          </p:cNvSpPr>
          <p:nvPr/>
        </p:nvSpPr>
        <p:spPr bwMode="auto">
          <a:xfrm>
            <a:off x="484188" y="2276475"/>
            <a:ext cx="8388350" cy="474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buFont typeface="Arial" charset="0"/>
              <a:buChar char="•"/>
            </a:pPr>
            <a:r>
              <a:rPr lang="es-CO" altLang="es-CO" sz="2300">
                <a:solidFill>
                  <a:srgbClr val="000000"/>
                </a:solidFill>
              </a:rPr>
              <a:t>Recuperación psicosocial de las poblaciones y grupos afectados.</a:t>
            </a:r>
          </a:p>
          <a:p>
            <a:pPr eaLnBrk="1" fontAlgn="base" hangingPunct="1">
              <a:spcBef>
                <a:spcPct val="0"/>
              </a:spcBef>
              <a:spcAft>
                <a:spcPct val="0"/>
              </a:spcAft>
            </a:pPr>
            <a:endParaRPr lang="es-CO" altLang="es-CO" sz="2300">
              <a:solidFill>
                <a:srgbClr val="000000"/>
              </a:solidFill>
            </a:endParaRPr>
          </a:p>
          <a:p>
            <a:pPr algn="just" eaLnBrk="1" fontAlgn="base" hangingPunct="1">
              <a:spcBef>
                <a:spcPct val="0"/>
              </a:spcBef>
              <a:spcAft>
                <a:spcPct val="0"/>
              </a:spcAft>
              <a:buFont typeface="Arial" charset="0"/>
              <a:buChar char="•"/>
            </a:pPr>
            <a:r>
              <a:rPr lang="es-CO" altLang="es-CO" sz="2300">
                <a:solidFill>
                  <a:srgbClr val="000000"/>
                </a:solidFill>
              </a:rPr>
              <a:t>Recuperación de la institucionalidad propia del Estado Social de Derecho, pluriétnico y multicultural: el Programa propenderá por la recuperación de la institucionalidad garante de derechos humanos … así como los mecanismos ciudadanos e institucionales de control y participación. También buscará la depuración de aquellos funcionarios que cohonestaron con prácticas violatorias de derechos humanos. </a:t>
            </a:r>
          </a:p>
          <a:p>
            <a:pPr eaLnBrk="1" fontAlgn="base" hangingPunct="1">
              <a:spcBef>
                <a:spcPct val="0"/>
              </a:spcBef>
              <a:spcAft>
                <a:spcPct val="0"/>
              </a:spcAft>
              <a:buFont typeface="Arial" charset="0"/>
              <a:buChar char="•"/>
            </a:pPr>
            <a:endParaRPr lang="es-CO" altLang="es-CO">
              <a:solidFill>
                <a:srgbClr val="000000"/>
              </a:solidFill>
            </a:endParaRPr>
          </a:p>
          <a:p>
            <a:pPr eaLnBrk="1" fontAlgn="base" hangingPunct="1">
              <a:spcBef>
                <a:spcPct val="0"/>
              </a:spcBef>
              <a:spcAft>
                <a:spcPct val="0"/>
              </a:spcAft>
              <a:buFont typeface="Arial" charset="0"/>
              <a:buChar char="•"/>
            </a:pPr>
            <a:endParaRPr lang="es-CO" altLang="es-CO" i="1">
              <a:solidFill>
                <a:srgbClr val="000000"/>
              </a:solidFill>
            </a:endParaRPr>
          </a:p>
          <a:p>
            <a:pPr eaLnBrk="1" fontAlgn="base" hangingPunct="1">
              <a:spcBef>
                <a:spcPct val="0"/>
              </a:spcBef>
              <a:spcAft>
                <a:spcPct val="0"/>
              </a:spcAft>
            </a:pPr>
            <a:endParaRPr lang="es-ES" altLang="es-CO" i="1">
              <a:solidFill>
                <a:srgbClr val="000000"/>
              </a:solidFill>
            </a:endParaRPr>
          </a:p>
        </p:txBody>
      </p:sp>
    </p:spTree>
    <p:extLst>
      <p:ext uri="{BB962C8B-B14F-4D97-AF65-F5344CB8AC3E}">
        <p14:creationId xmlns:p14="http://schemas.microsoft.com/office/powerpoint/2010/main" val="42670634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19459" name="Text Box 10"/>
          <p:cNvSpPr txBox="1">
            <a:spLocks noChangeArrowheads="1"/>
          </p:cNvSpPr>
          <p:nvPr/>
        </p:nvSpPr>
        <p:spPr bwMode="auto">
          <a:xfrm>
            <a:off x="468313" y="2133600"/>
            <a:ext cx="838835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endParaRPr lang="es-CO" altLang="es-CO"/>
          </a:p>
          <a:p>
            <a:pPr algn="just" eaLnBrk="1" hangingPunct="1">
              <a:buFont typeface="Arial" charset="0"/>
              <a:buChar char="•"/>
            </a:pPr>
            <a:r>
              <a:rPr lang="es-CO" altLang="es-CO"/>
              <a:t>Promoción de la reconciliación y la convivencia pacífica </a:t>
            </a:r>
          </a:p>
          <a:p>
            <a:pPr algn="just" eaLnBrk="1" hangingPunct="1"/>
            <a:endParaRPr lang="es-CO" altLang="es-CO"/>
          </a:p>
          <a:p>
            <a:pPr algn="just" eaLnBrk="1" hangingPunct="1"/>
            <a:r>
              <a:rPr lang="es-CO" altLang="es-CO" b="1"/>
              <a:t>ARTÍCULO 226</a:t>
            </a:r>
            <a:r>
              <a:rPr lang="es-CO" altLang="es-CO"/>
              <a:t>.-</a:t>
            </a:r>
            <a:r>
              <a:rPr lang="es-CO" altLang="es-CO" i="1"/>
              <a:t>Componentes del Programa de Reparación Colectiva. El Programa de Reparación Colectiva tendrá los siguientes componentes:</a:t>
            </a:r>
          </a:p>
          <a:p>
            <a:pPr algn="just" eaLnBrk="1" hangingPunct="1"/>
            <a:endParaRPr lang="es-CO" altLang="es-CO" i="1"/>
          </a:p>
          <a:p>
            <a:pPr algn="just" eaLnBrk="1" hangingPunct="1">
              <a:buFont typeface="Arial" charset="0"/>
              <a:buChar char="•"/>
            </a:pPr>
            <a:r>
              <a:rPr lang="es-CO" altLang="es-CO"/>
              <a:t>Recuperación de la Institucionalidad propia del Estado Social de Derecho.</a:t>
            </a:r>
          </a:p>
          <a:p>
            <a:pPr algn="just" eaLnBrk="1" hangingPunct="1"/>
            <a:endParaRPr lang="es-CO" altLang="es-CO"/>
          </a:p>
          <a:p>
            <a:pPr eaLnBrk="1" hangingPunct="1">
              <a:buFont typeface="Arial" charset="0"/>
              <a:buChar char="•"/>
            </a:pPr>
            <a:endParaRPr lang="es-CO" altLang="es-CO" i="1"/>
          </a:p>
          <a:p>
            <a:pPr eaLnBrk="1" hangingPunct="1"/>
            <a:endParaRPr lang="es-ES" altLang="es-CO" i="1"/>
          </a:p>
        </p:txBody>
      </p:sp>
    </p:spTree>
    <p:extLst>
      <p:ext uri="{BB962C8B-B14F-4D97-AF65-F5344CB8AC3E}">
        <p14:creationId xmlns:p14="http://schemas.microsoft.com/office/powerpoint/2010/main" val="1626375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20483" name="Text Box 10"/>
          <p:cNvSpPr txBox="1">
            <a:spLocks noChangeArrowheads="1"/>
          </p:cNvSpPr>
          <p:nvPr/>
        </p:nvSpPr>
        <p:spPr bwMode="auto">
          <a:xfrm>
            <a:off x="468313" y="2133600"/>
            <a:ext cx="8388350" cy="563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buFont typeface="Arial" charset="0"/>
              <a:buChar char="•"/>
            </a:pPr>
            <a:r>
              <a:rPr lang="es-CO" altLang="es-CO" sz="2300"/>
              <a:t>Construcción colectiva de ciudadanía política a través de la promoción de la participación y fortalecimiento de los sujetos de reparación colectiva en los aspectos públicos de decisión e incidencia, con miras a la transformación de la cultura política ciudadana, la cualificación de liderazgos, vocerías legítimas y no discriminatorias.</a:t>
            </a:r>
          </a:p>
          <a:p>
            <a:pPr algn="just" eaLnBrk="1" hangingPunct="1"/>
            <a:endParaRPr lang="es-CO" altLang="es-CO" sz="2300"/>
          </a:p>
          <a:p>
            <a:pPr algn="just" eaLnBrk="1" hangingPunct="1">
              <a:buFont typeface="Arial" charset="0"/>
              <a:buChar char="•"/>
            </a:pPr>
            <a:r>
              <a:rPr lang="es-CO" altLang="es-CO" sz="2300"/>
              <a:t>Reconstrucción de los proyectos comunitarios, sociales y/o políticos afectados a partir del reconocimiento de la victimización, del daño colectivo y su reparación a través de medidas materiales, políticas y simbólicas. </a:t>
            </a:r>
          </a:p>
          <a:p>
            <a:pPr algn="just" eaLnBrk="1" hangingPunct="1">
              <a:buFont typeface="Arial" charset="0"/>
              <a:buChar char="•"/>
            </a:pPr>
            <a:endParaRPr lang="es-CO" altLang="es-CO" sz="2300"/>
          </a:p>
          <a:p>
            <a:pPr algn="just" eaLnBrk="1" hangingPunct="1"/>
            <a:endParaRPr lang="es-CO" altLang="es-CO"/>
          </a:p>
          <a:p>
            <a:pPr eaLnBrk="1" hangingPunct="1">
              <a:buFont typeface="Arial" charset="0"/>
              <a:buChar char="•"/>
            </a:pPr>
            <a:endParaRPr lang="es-CO" altLang="es-CO" i="1"/>
          </a:p>
          <a:p>
            <a:pPr eaLnBrk="1" hangingPunct="1"/>
            <a:endParaRPr lang="es-ES" altLang="es-CO" i="1"/>
          </a:p>
        </p:txBody>
      </p:sp>
    </p:spTree>
    <p:extLst>
      <p:ext uri="{BB962C8B-B14F-4D97-AF65-F5344CB8AC3E}">
        <p14:creationId xmlns:p14="http://schemas.microsoft.com/office/powerpoint/2010/main" val="3436818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3075" name="Text Box 10"/>
          <p:cNvSpPr txBox="1">
            <a:spLocks noChangeArrowheads="1"/>
          </p:cNvSpPr>
          <p:nvPr/>
        </p:nvSpPr>
        <p:spPr bwMode="auto">
          <a:xfrm>
            <a:off x="755650" y="2195513"/>
            <a:ext cx="7993063" cy="353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fontAlgn="base" hangingPunct="1">
              <a:spcBef>
                <a:spcPct val="0"/>
              </a:spcBef>
              <a:spcAft>
                <a:spcPct val="0"/>
              </a:spcAft>
            </a:pPr>
            <a:r>
              <a:rPr lang="es-CO" altLang="es-CO" sz="3200">
                <a:solidFill>
                  <a:srgbClr val="000000"/>
                </a:solidFill>
              </a:rPr>
              <a:t>550 sindicatos han sido víctimas de por lo menos un hecho violatorio de la vida, libertad o integridad de alguno de sus afiliados.</a:t>
            </a:r>
          </a:p>
          <a:p>
            <a:pPr algn="just" eaLnBrk="1" fontAlgn="base" hangingPunct="1">
              <a:spcBef>
                <a:spcPct val="0"/>
              </a:spcBef>
              <a:spcAft>
                <a:spcPct val="0"/>
              </a:spcAft>
            </a:pPr>
            <a:endParaRPr lang="es-CO" altLang="es-CO" sz="3200">
              <a:solidFill>
                <a:srgbClr val="000000"/>
              </a:solidFill>
            </a:endParaRPr>
          </a:p>
          <a:p>
            <a:pPr algn="just" eaLnBrk="1" fontAlgn="base" hangingPunct="1">
              <a:spcBef>
                <a:spcPct val="0"/>
              </a:spcBef>
              <a:spcAft>
                <a:spcPct val="0"/>
              </a:spcAft>
            </a:pPr>
            <a:r>
              <a:rPr lang="es-CO" altLang="es-CO" sz="3200">
                <a:solidFill>
                  <a:srgbClr val="000000"/>
                </a:solidFill>
              </a:rPr>
              <a:t>359 sindicatos han visto morir asesinado, por lo menos, uno de sus miembros.</a:t>
            </a:r>
            <a:endParaRPr lang="es-ES" altLang="es-CO" sz="3200">
              <a:solidFill>
                <a:srgbClr val="000000"/>
              </a:solidFill>
            </a:endParaRPr>
          </a:p>
        </p:txBody>
      </p:sp>
    </p:spTree>
    <p:extLst>
      <p:ext uri="{BB962C8B-B14F-4D97-AF65-F5344CB8AC3E}">
        <p14:creationId xmlns:p14="http://schemas.microsoft.com/office/powerpoint/2010/main" val="1930915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21507" name="Text Box 10"/>
          <p:cNvSpPr txBox="1">
            <a:spLocks noChangeArrowheads="1"/>
          </p:cNvSpPr>
          <p:nvPr/>
        </p:nvSpPr>
        <p:spPr bwMode="auto">
          <a:xfrm>
            <a:off x="522288" y="2133600"/>
            <a:ext cx="838835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buFont typeface="Arial" charset="0"/>
              <a:buChar char="•"/>
            </a:pPr>
            <a:r>
              <a:rPr lang="es-CO" altLang="es-CO"/>
              <a:t>Reconstrucción del tejido social y cultural de los sujetos de reparación colectiva a través de medidas y acciones del Programa de Reparación Colectiva, orientadas a la toma de conciencia por parte de la sociedad y las comunidades y grupos sociales de su papel activo como sujetos de la reparación colectiva. </a:t>
            </a:r>
          </a:p>
          <a:p>
            <a:pPr algn="just" eaLnBrk="1" hangingPunct="1"/>
            <a:endParaRPr lang="es-CO" altLang="es-CO"/>
          </a:p>
          <a:p>
            <a:pPr algn="just" eaLnBrk="1" hangingPunct="1">
              <a:buFont typeface="Arial" charset="0"/>
              <a:buChar char="•"/>
            </a:pPr>
            <a:r>
              <a:rPr lang="es-CO" altLang="es-CO"/>
              <a:t>Rehabilitación comunitaria articulada a la atención psicosocial y dirigida a la reconstrucción del tejido social ya la protección de la cultura. </a:t>
            </a:r>
          </a:p>
          <a:p>
            <a:pPr eaLnBrk="1" hangingPunct="1">
              <a:buFont typeface="Arial" charset="0"/>
              <a:buChar char="•"/>
            </a:pPr>
            <a:endParaRPr lang="es-CO" altLang="es-CO" i="1"/>
          </a:p>
          <a:p>
            <a:pPr eaLnBrk="1" hangingPunct="1"/>
            <a:endParaRPr lang="es-ES" altLang="es-CO" i="1"/>
          </a:p>
        </p:txBody>
      </p:sp>
    </p:spTree>
    <p:extLst>
      <p:ext uri="{BB962C8B-B14F-4D97-AF65-F5344CB8AC3E}">
        <p14:creationId xmlns:p14="http://schemas.microsoft.com/office/powerpoint/2010/main" val="3377259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22531" name="Text Box 10"/>
          <p:cNvSpPr txBox="1">
            <a:spLocks noChangeArrowheads="1"/>
          </p:cNvSpPr>
          <p:nvPr/>
        </p:nvSpPr>
        <p:spPr bwMode="auto">
          <a:xfrm>
            <a:off x="468313" y="2349500"/>
            <a:ext cx="838835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buFont typeface="Arial" charset="0"/>
              <a:buChar char="•"/>
            </a:pPr>
            <a:r>
              <a:rPr lang="es-CO" altLang="es-CO"/>
              <a:t>Articulación de medidas materiales de reparación colectiva con otras medidas de la política pública sobre derechos sociales, económicos, culturales y políticos, con el fin de alcanzar el goce efectivo de los mismos. </a:t>
            </a:r>
          </a:p>
          <a:p>
            <a:pPr eaLnBrk="1" hangingPunct="1"/>
            <a:endParaRPr lang="es-CO" altLang="es-CO"/>
          </a:p>
          <a:p>
            <a:pPr eaLnBrk="1" hangingPunct="1">
              <a:buFont typeface="Arial" charset="0"/>
              <a:buChar char="•"/>
            </a:pPr>
            <a:r>
              <a:rPr lang="es-CO" altLang="es-CO"/>
              <a:t>Construcción de memoria histórica como aporte al derecho a la verdad del que son titulares los sujetos de reparación colectiva, sus miembros individualmente considerados y la sociedad en su conjunto. </a:t>
            </a:r>
          </a:p>
          <a:p>
            <a:pPr eaLnBrk="1" hangingPunct="1">
              <a:buFont typeface="Arial" charset="0"/>
              <a:buChar char="•"/>
            </a:pPr>
            <a:endParaRPr lang="es-CO" altLang="es-CO" i="1"/>
          </a:p>
          <a:p>
            <a:pPr eaLnBrk="1" hangingPunct="1"/>
            <a:endParaRPr lang="es-ES" altLang="es-CO" i="1"/>
          </a:p>
        </p:txBody>
      </p:sp>
    </p:spTree>
    <p:extLst>
      <p:ext uri="{BB962C8B-B14F-4D97-AF65-F5344CB8AC3E}">
        <p14:creationId xmlns:p14="http://schemas.microsoft.com/office/powerpoint/2010/main" val="2572874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992188"/>
            <a:ext cx="8208962" cy="4524375"/>
          </a:xfrm>
          <a:prstGeom prst="rect">
            <a:avLst/>
          </a:prstGeom>
          <a:noFill/>
          <a:ln w="9525">
            <a:noFill/>
            <a:miter lim="800000"/>
            <a:headEnd/>
            <a:tailEnd/>
          </a:ln>
          <a:effectLst/>
        </p:spPr>
        <p:txBody>
          <a:bodyPr>
            <a:spAutoFit/>
          </a:bodyPr>
          <a:lstStyle/>
          <a:p>
            <a:pPr algn="ctr">
              <a:spcBef>
                <a:spcPct val="50000"/>
              </a:spcBef>
              <a:defRPr/>
            </a:pPr>
            <a:r>
              <a:rPr lang="es-CO" sz="7200" b="1" dirty="0">
                <a:solidFill>
                  <a:srgbClr val="B40000"/>
                </a:solidFill>
                <a:effectLst>
                  <a:outerShdw blurRad="38100" dist="38100" dir="2700000" algn="tl">
                    <a:srgbClr val="C0C0C0"/>
                  </a:outerShdw>
                </a:effectLst>
              </a:rPr>
              <a:t>El decreto reglamentario propone un procedimiento</a:t>
            </a:r>
          </a:p>
        </p:txBody>
      </p:sp>
    </p:spTree>
    <p:extLst>
      <p:ext uri="{BB962C8B-B14F-4D97-AF65-F5344CB8AC3E}">
        <p14:creationId xmlns:p14="http://schemas.microsoft.com/office/powerpoint/2010/main" val="31849743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24579" name="Text Box 10"/>
          <p:cNvSpPr txBox="1">
            <a:spLocks noChangeArrowheads="1"/>
          </p:cNvSpPr>
          <p:nvPr/>
        </p:nvSpPr>
        <p:spPr bwMode="auto">
          <a:xfrm>
            <a:off x="468313" y="2276475"/>
            <a:ext cx="8388350" cy="440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r>
              <a:rPr lang="es-CO" altLang="es-CO" sz="3200" b="1" i="1"/>
              <a:t>Fase de identificación del sujeto de reparación colectiva.</a:t>
            </a:r>
            <a:endParaRPr lang="es-CO" altLang="es-CO" i="1"/>
          </a:p>
          <a:p>
            <a:pPr algn="just" eaLnBrk="1" hangingPunct="1"/>
            <a:endParaRPr lang="es-CO" altLang="es-CO" i="1"/>
          </a:p>
          <a:p>
            <a:pPr algn="just" eaLnBrk="1" hangingPunct="1"/>
            <a:r>
              <a:rPr lang="es-CO" altLang="es-CO" i="1"/>
              <a:t>La Unidad Administrativa Especial para la Atención y Reparación a las Víctimas identificará los sujetos de reparación colectiva a través de dos modalidades.</a:t>
            </a:r>
          </a:p>
          <a:p>
            <a:pPr algn="just" eaLnBrk="1" hangingPunct="1"/>
            <a:endParaRPr lang="es-CO" altLang="es-CO" i="1"/>
          </a:p>
          <a:p>
            <a:pPr algn="just" eaLnBrk="1" hangingPunct="1">
              <a:buFont typeface="Arial" charset="0"/>
              <a:buChar char="•"/>
            </a:pPr>
            <a:r>
              <a:rPr lang="es-CO" altLang="es-CO"/>
              <a:t>Por oferta del Estado.</a:t>
            </a:r>
          </a:p>
          <a:p>
            <a:pPr algn="just" eaLnBrk="1" hangingPunct="1">
              <a:buFont typeface="Arial" charset="0"/>
              <a:buChar char="•"/>
            </a:pPr>
            <a:r>
              <a:rPr lang="es-CO" altLang="es-CO"/>
              <a:t>Por demanda </a:t>
            </a:r>
            <a:endParaRPr lang="es-CO" altLang="es-CO" i="1"/>
          </a:p>
          <a:p>
            <a:pPr eaLnBrk="1" hangingPunct="1"/>
            <a:endParaRPr lang="es-CO" altLang="es-CO" i="1"/>
          </a:p>
          <a:p>
            <a:pPr eaLnBrk="1" hangingPunct="1"/>
            <a:endParaRPr lang="es-ES" altLang="es-CO" i="1"/>
          </a:p>
        </p:txBody>
      </p:sp>
    </p:spTree>
    <p:extLst>
      <p:ext uri="{BB962C8B-B14F-4D97-AF65-F5344CB8AC3E}">
        <p14:creationId xmlns:p14="http://schemas.microsoft.com/office/powerpoint/2010/main" val="17817222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47700" y="219075"/>
            <a:ext cx="8208963" cy="1754188"/>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25603" name="Text Box 10"/>
          <p:cNvSpPr txBox="1">
            <a:spLocks noChangeArrowheads="1"/>
          </p:cNvSpPr>
          <p:nvPr/>
        </p:nvSpPr>
        <p:spPr bwMode="auto">
          <a:xfrm>
            <a:off x="468313" y="1963738"/>
            <a:ext cx="8388350"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r>
              <a:rPr lang="es-CO" altLang="es-CO" sz="2300" b="1" i="1"/>
              <a:t>Fase de alistamiento para iniciar la construcción de los Planes Integrales de Reparación Colectiva.</a:t>
            </a:r>
          </a:p>
          <a:p>
            <a:pPr algn="ctr" eaLnBrk="1" hangingPunct="1"/>
            <a:endParaRPr lang="es-CO" altLang="es-CO" sz="2300"/>
          </a:p>
          <a:p>
            <a:pPr algn="just" eaLnBrk="1" hangingPunct="1"/>
            <a:r>
              <a:rPr lang="es-CO" altLang="es-CO" sz="2300"/>
              <a:t>Durante esta fase la Unidad Administrativa implementará mecanismos para garantizar la participación de los sujetos de reparación colectiva mediante información oportuna, clara y precisa, así como para la identificación de necesidades y expectativas de reparación, y para la promoción del conocimiento reflexivo sobre el significado, objetivos, componentes y mecanismos de la política de reparación colectiva del Estado colombiano. </a:t>
            </a:r>
            <a:endParaRPr lang="es-CO" altLang="es-CO" sz="2300" i="1"/>
          </a:p>
          <a:p>
            <a:pPr eaLnBrk="1" hangingPunct="1"/>
            <a:endParaRPr lang="es-ES" altLang="es-CO" sz="2300" i="1"/>
          </a:p>
        </p:txBody>
      </p:sp>
    </p:spTree>
    <p:extLst>
      <p:ext uri="{BB962C8B-B14F-4D97-AF65-F5344CB8AC3E}">
        <p14:creationId xmlns:p14="http://schemas.microsoft.com/office/powerpoint/2010/main" val="27398192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26627" name="Text Box 10"/>
          <p:cNvSpPr txBox="1">
            <a:spLocks noChangeArrowheads="1"/>
          </p:cNvSpPr>
          <p:nvPr/>
        </p:nvSpPr>
        <p:spPr bwMode="auto">
          <a:xfrm>
            <a:off x="468313" y="2276475"/>
            <a:ext cx="838835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r>
              <a:rPr lang="es-CO" altLang="es-CO"/>
              <a:t>La Unidad Administrativa Especial para la Atención y Reparación Integral a las Víctimas establecerá espacios colectivos </a:t>
            </a:r>
            <a:r>
              <a:rPr lang="es-CO" altLang="es-CO" b="1"/>
              <a:t>para designar democráticamente, entre los miembros de los sujetos colectivos víctima </a:t>
            </a:r>
            <a:r>
              <a:rPr lang="es-CO" altLang="es-CO"/>
              <a:t>convocados pública y ampliamente, la representación de los sujetos de reparación colectiva que participarán en el diseño de los Planes Integrales de Reparación Colectiva; representación que deberá </a:t>
            </a:r>
            <a:r>
              <a:rPr lang="es-CO" altLang="es-CO" b="1"/>
              <a:t>recoger cada grupo poblacional afectado, de acuerdo con el enfoque diferencial y garantizando la representatividad de las diversas expresiones al interior de los sujetos colectivos.</a:t>
            </a:r>
            <a:endParaRPr lang="es-CO" altLang="es-CO" b="1" i="1"/>
          </a:p>
          <a:p>
            <a:pPr eaLnBrk="1" hangingPunct="1"/>
            <a:endParaRPr lang="es-ES" altLang="es-CO" i="1"/>
          </a:p>
        </p:txBody>
      </p:sp>
    </p:spTree>
    <p:extLst>
      <p:ext uri="{BB962C8B-B14F-4D97-AF65-F5344CB8AC3E}">
        <p14:creationId xmlns:p14="http://schemas.microsoft.com/office/powerpoint/2010/main" val="11647509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27651" name="Text Box 10"/>
          <p:cNvSpPr txBox="1">
            <a:spLocks noChangeArrowheads="1"/>
          </p:cNvSpPr>
          <p:nvPr/>
        </p:nvSpPr>
        <p:spPr bwMode="auto">
          <a:xfrm>
            <a:off x="468313" y="2060575"/>
            <a:ext cx="8388350"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r>
              <a:rPr lang="es-CO" altLang="es-CO" sz="3200" b="1" i="1"/>
              <a:t>Fase de identificación y diagnóstico de los daños colectivos de los sujetos de reparación colectiva.</a:t>
            </a:r>
            <a:endParaRPr lang="es-CO" altLang="es-CO"/>
          </a:p>
          <a:p>
            <a:pPr algn="just" eaLnBrk="1" hangingPunct="1"/>
            <a:r>
              <a:rPr lang="es-CO" altLang="es-CO" sz="2000"/>
              <a:t>la Unidad Administrativa </a:t>
            </a:r>
            <a:r>
              <a:rPr lang="es-CO" altLang="es-CO" sz="2000" b="1"/>
              <a:t>convocará abiertamente a todos los integrantes del sujeto de reparación colectiva, con quienes se definirá una metodología para la identificación y diagnóstico de los hechos, daños, </a:t>
            </a:r>
            <a:r>
              <a:rPr lang="es-CO" altLang="es-CO" sz="2000"/>
              <a:t>afectaciones, necesidades y expectativas de la reparación colectiva. Este proceso quedará consignado en un acta de caracterización del daño colectivo, que será la base para iniciar la fase de diseño y formulación de las medidas de reparación colectiva.</a:t>
            </a:r>
            <a:endParaRPr lang="es-CO" altLang="es-CO" sz="2000" i="1"/>
          </a:p>
          <a:p>
            <a:pPr eaLnBrk="1" hangingPunct="1"/>
            <a:endParaRPr lang="es-ES" altLang="es-CO" i="1"/>
          </a:p>
        </p:txBody>
      </p:sp>
    </p:spTree>
    <p:extLst>
      <p:ext uri="{BB962C8B-B14F-4D97-AF65-F5344CB8AC3E}">
        <p14:creationId xmlns:p14="http://schemas.microsoft.com/office/powerpoint/2010/main" val="1594637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28675" name="Text Box 10"/>
          <p:cNvSpPr txBox="1">
            <a:spLocks noChangeArrowheads="1"/>
          </p:cNvSpPr>
          <p:nvPr/>
        </p:nvSpPr>
        <p:spPr bwMode="auto">
          <a:xfrm>
            <a:off x="468313" y="2060575"/>
            <a:ext cx="838835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r>
              <a:rPr lang="es-CO" altLang="es-CO" sz="3200" b="1" i="1"/>
              <a:t>Fase de diseño y formulación concertada del Plan Integral de Reparación Colectiva.</a:t>
            </a:r>
          </a:p>
          <a:p>
            <a:pPr eaLnBrk="1" hangingPunct="1"/>
            <a:endParaRPr lang="es-CO" altLang="es-CO" sz="2000"/>
          </a:p>
          <a:p>
            <a:pPr algn="just" eaLnBrk="1" hangingPunct="1">
              <a:buFont typeface="Arial" charset="0"/>
              <a:buChar char="•"/>
            </a:pPr>
            <a:r>
              <a:rPr lang="es-CO" altLang="es-CO" sz="2000"/>
              <a:t>La Unidad Administrativa Especial para la Atención y Reparación Integral a las Víctimas, diseñará, </a:t>
            </a:r>
            <a:r>
              <a:rPr lang="es-CO" altLang="es-CO" sz="2000" b="1"/>
              <a:t>en conjunto con la representación del sujeto de reparación colectiva</a:t>
            </a:r>
            <a:r>
              <a:rPr lang="es-CO" altLang="es-CO" sz="2000"/>
              <a:t>, elegida en la fase de alistamiento, las medidas de reparación que contendrá el respectivo Plan Integral de Reparación Colectiva, con fundamento en los resultados de las fases anteriores y tomando como marco general lo contenido en el Programa de Reparación Colectiva. </a:t>
            </a:r>
            <a:endParaRPr lang="es-ES" altLang="es-CO" i="1"/>
          </a:p>
        </p:txBody>
      </p:sp>
    </p:spTree>
    <p:extLst>
      <p:ext uri="{BB962C8B-B14F-4D97-AF65-F5344CB8AC3E}">
        <p14:creationId xmlns:p14="http://schemas.microsoft.com/office/powerpoint/2010/main" val="9724762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29699" name="Text Box 10"/>
          <p:cNvSpPr txBox="1">
            <a:spLocks noChangeArrowheads="1"/>
          </p:cNvSpPr>
          <p:nvPr/>
        </p:nvSpPr>
        <p:spPr bwMode="auto">
          <a:xfrm>
            <a:off x="468313" y="2060575"/>
            <a:ext cx="838835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r>
              <a:rPr lang="es-CO" altLang="es-CO" sz="3200" b="1" i="1"/>
              <a:t>Fase de diseño y formulación concertada del Plan Integral de Reparación Colectiva.</a:t>
            </a:r>
          </a:p>
          <a:p>
            <a:pPr eaLnBrk="1" hangingPunct="1"/>
            <a:endParaRPr lang="es-CO" altLang="es-CO" sz="2000"/>
          </a:p>
          <a:p>
            <a:pPr algn="just" eaLnBrk="1" hangingPunct="1">
              <a:buFont typeface="Arial" charset="0"/>
              <a:buChar char="•"/>
            </a:pPr>
            <a:r>
              <a:rPr lang="es-CO" altLang="es-CO" sz="2000"/>
              <a:t>La Unidad Administrativa Especial para la Atención y Reparación Integral a las Víctimas, diseñará, </a:t>
            </a:r>
            <a:r>
              <a:rPr lang="es-CO" altLang="es-CO" sz="2000" b="1"/>
              <a:t>en conjunto con la representación del sujeto de reparación colectiva</a:t>
            </a:r>
            <a:r>
              <a:rPr lang="es-CO" altLang="es-CO" sz="2000"/>
              <a:t>, elegida en la fase de alistamiento, las medidas de reparación que contendrá el respectivo Plan Integral de Reparación Colectiva, con fundamento en los resultados de las fases anteriores y tomando como marco general lo contenido en el Programa de Reparación Colectiva. </a:t>
            </a:r>
            <a:endParaRPr lang="es-ES" altLang="es-CO" i="1"/>
          </a:p>
        </p:txBody>
      </p:sp>
    </p:spTree>
    <p:extLst>
      <p:ext uri="{BB962C8B-B14F-4D97-AF65-F5344CB8AC3E}">
        <p14:creationId xmlns:p14="http://schemas.microsoft.com/office/powerpoint/2010/main" val="29957551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30723" name="Text Box 10"/>
          <p:cNvSpPr txBox="1">
            <a:spLocks noChangeArrowheads="1"/>
          </p:cNvSpPr>
          <p:nvPr/>
        </p:nvSpPr>
        <p:spPr bwMode="auto">
          <a:xfrm>
            <a:off x="579438" y="2560638"/>
            <a:ext cx="838835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r>
              <a:rPr lang="es-CO" altLang="es-CO" sz="2800"/>
              <a:t>Para la concertación de los Planes Integrales de Reparación Colectiva de las organizaciones sociales y políticas serán convocados los diversos sectores e instituciones relacionados que puedan fortalecer los Planes Integrales de Reparación Colectiva. </a:t>
            </a:r>
            <a:endParaRPr lang="es-ES" altLang="es-CO" sz="2000" i="1"/>
          </a:p>
        </p:txBody>
      </p:sp>
    </p:spTree>
    <p:extLst>
      <p:ext uri="{BB962C8B-B14F-4D97-AF65-F5344CB8AC3E}">
        <p14:creationId xmlns:p14="http://schemas.microsoft.com/office/powerpoint/2010/main" val="3485791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4099" name="Text Box 10"/>
          <p:cNvSpPr txBox="1">
            <a:spLocks noChangeArrowheads="1"/>
          </p:cNvSpPr>
          <p:nvPr/>
        </p:nvSpPr>
        <p:spPr bwMode="auto">
          <a:xfrm>
            <a:off x="755650" y="2195513"/>
            <a:ext cx="7993063"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fontAlgn="base" hangingPunct="1">
              <a:spcBef>
                <a:spcPct val="0"/>
              </a:spcBef>
              <a:spcAft>
                <a:spcPct val="0"/>
              </a:spcAft>
            </a:pPr>
            <a:r>
              <a:rPr lang="es-CO" altLang="es-CO" sz="3600">
                <a:solidFill>
                  <a:srgbClr val="000000"/>
                </a:solidFill>
              </a:rPr>
              <a:t>El Estado colombiano no está completamente preparado para establecer los daños al movimiento sindical ni para diseñar el procedimiento y establecer las medidas de reparación colectiva al mismo.</a:t>
            </a:r>
            <a:endParaRPr lang="es-ES" altLang="es-CO" sz="3600">
              <a:solidFill>
                <a:srgbClr val="000000"/>
              </a:solidFill>
            </a:endParaRPr>
          </a:p>
        </p:txBody>
      </p:sp>
    </p:spTree>
    <p:extLst>
      <p:ext uri="{BB962C8B-B14F-4D97-AF65-F5344CB8AC3E}">
        <p14:creationId xmlns:p14="http://schemas.microsoft.com/office/powerpoint/2010/main" val="30377123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31747" name="Text Box 10"/>
          <p:cNvSpPr txBox="1">
            <a:spLocks noChangeArrowheads="1"/>
          </p:cNvSpPr>
          <p:nvPr/>
        </p:nvSpPr>
        <p:spPr bwMode="auto">
          <a:xfrm>
            <a:off x="468313" y="2060575"/>
            <a:ext cx="838835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r>
              <a:rPr lang="es-CO" altLang="es-CO" sz="4000" b="1" i="1"/>
              <a:t>Fase de implementación</a:t>
            </a:r>
            <a:endParaRPr lang="es-CO" altLang="es-CO" sz="3200" i="1"/>
          </a:p>
          <a:p>
            <a:pPr eaLnBrk="1" hangingPunct="1"/>
            <a:endParaRPr lang="es-CO" altLang="es-CO" sz="2000"/>
          </a:p>
          <a:p>
            <a:pPr algn="just" eaLnBrk="1" hangingPunct="1">
              <a:buFont typeface="Arial" charset="0"/>
              <a:buChar char="•"/>
            </a:pPr>
            <a:r>
              <a:rPr lang="es-CO" altLang="es-CO" sz="3200"/>
              <a:t>En la implementación de los Planes de reparación colectiva se garantizará la adopción y ejecución de medidas de prevención, protección y seguridad para evitar la revictimización de los sujetos de reparación colectiva. </a:t>
            </a:r>
          </a:p>
        </p:txBody>
      </p:sp>
    </p:spTree>
    <p:extLst>
      <p:ext uri="{BB962C8B-B14F-4D97-AF65-F5344CB8AC3E}">
        <p14:creationId xmlns:p14="http://schemas.microsoft.com/office/powerpoint/2010/main" val="7541661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32771" name="Text Box 10"/>
          <p:cNvSpPr txBox="1">
            <a:spLocks noChangeArrowheads="1"/>
          </p:cNvSpPr>
          <p:nvPr/>
        </p:nvSpPr>
        <p:spPr bwMode="auto">
          <a:xfrm>
            <a:off x="468313" y="2060575"/>
            <a:ext cx="838835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r>
              <a:rPr lang="es-CO" altLang="es-CO" sz="4000" b="1" i="1"/>
              <a:t>Seguimiento, evaluación y monitoreo.</a:t>
            </a:r>
          </a:p>
          <a:p>
            <a:pPr algn="just" eaLnBrk="1" hangingPunct="1">
              <a:buFont typeface="Arial" charset="0"/>
              <a:buChar char="•"/>
            </a:pPr>
            <a:r>
              <a:rPr lang="es-CO" altLang="es-CO"/>
              <a:t>El Programa de Reparación Colectiva contará con un sistema de rendición de cuentas y discusión pública de resultados que dé transparencia a su ejecución. En caso de incumplimiento reiterado e injustificado de las obligaciones a cargo de las entidades responsables de la ejecución de las medidas de Reparación Colectiva, la Unidad Administrativa compulsara copias a la Comisión de Seguimiento y Monitoreo para lo de su competencia. </a:t>
            </a:r>
          </a:p>
        </p:txBody>
      </p:sp>
    </p:spTree>
    <p:extLst>
      <p:ext uri="{BB962C8B-B14F-4D97-AF65-F5344CB8AC3E}">
        <p14:creationId xmlns:p14="http://schemas.microsoft.com/office/powerpoint/2010/main" val="23764043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33795" name="Text Box 10"/>
          <p:cNvSpPr txBox="1">
            <a:spLocks noChangeArrowheads="1"/>
          </p:cNvSpPr>
          <p:nvPr/>
        </p:nvSpPr>
        <p:spPr bwMode="auto">
          <a:xfrm>
            <a:off x="468313" y="2060575"/>
            <a:ext cx="838835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r>
              <a:rPr lang="es-CO" altLang="es-CO" sz="3600"/>
              <a:t>Los sujetos de reparación colectiva podrán participar en el seguimiento y evaluación de sus respectivos Planes Integrales de Reparación Colectiva. Asimismo podrán conformar veedurías ciudadanas al seguimiento al Programa de Reparación Colectiva. </a:t>
            </a:r>
          </a:p>
        </p:txBody>
      </p:sp>
    </p:spTree>
    <p:extLst>
      <p:ext uri="{BB962C8B-B14F-4D97-AF65-F5344CB8AC3E}">
        <p14:creationId xmlns:p14="http://schemas.microsoft.com/office/powerpoint/2010/main" val="11620096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34819" name="Text Box 10"/>
          <p:cNvSpPr txBox="1">
            <a:spLocks noChangeArrowheads="1"/>
          </p:cNvSpPr>
          <p:nvPr/>
        </p:nvSpPr>
        <p:spPr bwMode="auto">
          <a:xfrm>
            <a:off x="468313" y="2060575"/>
            <a:ext cx="8388350"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r>
              <a:rPr lang="es-CO" altLang="es-CO" sz="1800" b="1"/>
              <a:t>Información, divulgación y comunicaciones. </a:t>
            </a:r>
            <a:r>
              <a:rPr lang="es-CO" altLang="es-CO" sz="1800"/>
              <a:t>La Unidad Administrativa Especial para la Atención y Reparación integral a las Victimas, diseñará una estrategia de comunicaciones que garantice el acceso de los sujetos de reparación colectiva a las medidas y mecanismos del Programa de Reparación Colectiva .</a:t>
            </a:r>
          </a:p>
          <a:p>
            <a:pPr eaLnBrk="1" hangingPunct="1"/>
            <a:endParaRPr lang="es-CO" altLang="es-CO" sz="1800"/>
          </a:p>
          <a:p>
            <a:pPr algn="just" eaLnBrk="1" hangingPunct="1"/>
            <a:r>
              <a:rPr lang="es-CO" altLang="es-CO" sz="1800" b="1"/>
              <a:t>Complementariedad y coherencia</a:t>
            </a:r>
            <a:r>
              <a:rPr lang="es-CO" altLang="es-CO" sz="1800"/>
              <a:t>. El Programa de Reparación Colectiva y los Planes Integrales de Reparación Colectiva que construyan los sujetos de reparación colectiva deberán articularse con las medidas de reparación integral establecidas en el presente Decreto para garantizar la coherencia y complementariedad con la política de asistencia, atención y reparación integral. </a:t>
            </a:r>
          </a:p>
          <a:p>
            <a:pPr eaLnBrk="1" hangingPunct="1"/>
            <a:endParaRPr lang="es-CO" altLang="es-CO" sz="1800"/>
          </a:p>
          <a:p>
            <a:pPr eaLnBrk="1" hangingPunct="1"/>
            <a:r>
              <a:rPr lang="es-CO" altLang="es-CO" sz="1800"/>
              <a:t>El Programa de Reparación Colectiva se articulará con los esquemas especiales de . acompañamiento para la población retomada o reubicada, definidos en los programas de retomo y reubicación, cuando sea procedente. </a:t>
            </a:r>
          </a:p>
        </p:txBody>
      </p:sp>
    </p:spTree>
    <p:extLst>
      <p:ext uri="{BB962C8B-B14F-4D97-AF65-F5344CB8AC3E}">
        <p14:creationId xmlns:p14="http://schemas.microsoft.com/office/powerpoint/2010/main" val="19312717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35843" name="Text Box 10"/>
          <p:cNvSpPr txBox="1">
            <a:spLocks noChangeArrowheads="1"/>
          </p:cNvSpPr>
          <p:nvPr/>
        </p:nvSpPr>
        <p:spPr bwMode="auto">
          <a:xfrm>
            <a:off x="755650" y="2605088"/>
            <a:ext cx="7993063" cy="258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r>
              <a:rPr lang="es-CO" altLang="es-CO" sz="5400"/>
              <a:t>¿Cuál es el inventario de daños del movimiento sindical?</a:t>
            </a:r>
          </a:p>
        </p:txBody>
      </p:sp>
    </p:spTree>
    <p:extLst>
      <p:ext uri="{BB962C8B-B14F-4D97-AF65-F5344CB8AC3E}">
        <p14:creationId xmlns:p14="http://schemas.microsoft.com/office/powerpoint/2010/main" val="17858637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36867" name="Text Box 10"/>
          <p:cNvSpPr txBox="1">
            <a:spLocks noChangeArrowheads="1"/>
          </p:cNvSpPr>
          <p:nvPr/>
        </p:nvSpPr>
        <p:spPr bwMode="auto">
          <a:xfrm>
            <a:off x="755650" y="2349500"/>
            <a:ext cx="7993063"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fontAlgn="base" hangingPunct="1">
              <a:spcBef>
                <a:spcPct val="0"/>
              </a:spcBef>
              <a:spcAft>
                <a:spcPct val="0"/>
              </a:spcAft>
            </a:pPr>
            <a:r>
              <a:rPr lang="es-CO" altLang="es-CO" sz="4400">
                <a:solidFill>
                  <a:srgbClr val="000000"/>
                </a:solidFill>
              </a:rPr>
              <a:t>Las y los dirigentes sindicales y los afiliados a sindicatos han jugado un liderazgo destacado en la construcción de tejido social.</a:t>
            </a:r>
            <a:endParaRPr lang="es-ES" altLang="es-CO" sz="4400">
              <a:solidFill>
                <a:srgbClr val="000000"/>
              </a:solidFill>
            </a:endParaRPr>
          </a:p>
        </p:txBody>
      </p:sp>
    </p:spTree>
    <p:extLst>
      <p:ext uri="{BB962C8B-B14F-4D97-AF65-F5344CB8AC3E}">
        <p14:creationId xmlns:p14="http://schemas.microsoft.com/office/powerpoint/2010/main" val="35734716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37891" name="Text Box 10"/>
          <p:cNvSpPr txBox="1">
            <a:spLocks noChangeArrowheads="1"/>
          </p:cNvSpPr>
          <p:nvPr/>
        </p:nvSpPr>
        <p:spPr bwMode="auto">
          <a:xfrm>
            <a:off x="755650" y="2716213"/>
            <a:ext cx="7993063"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r>
              <a:rPr lang="es-CO" altLang="es-CO" sz="5400"/>
              <a:t>La violencia contra el sindicalismo es histórica, selectiva y sistemática.</a:t>
            </a:r>
            <a:endParaRPr lang="es-ES" altLang="es-CO" sz="5400"/>
          </a:p>
        </p:txBody>
      </p:sp>
    </p:spTree>
    <p:extLst>
      <p:ext uri="{BB962C8B-B14F-4D97-AF65-F5344CB8AC3E}">
        <p14:creationId xmlns:p14="http://schemas.microsoft.com/office/powerpoint/2010/main" val="37273708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38915" name="Text Box 10"/>
          <p:cNvSpPr txBox="1">
            <a:spLocks noChangeArrowheads="1"/>
          </p:cNvSpPr>
          <p:nvPr/>
        </p:nvSpPr>
        <p:spPr bwMode="auto">
          <a:xfrm>
            <a:off x="755650" y="2605088"/>
            <a:ext cx="7993063"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r>
              <a:rPr lang="es-CO" altLang="es-CO" sz="3600"/>
              <a:t>La violencia contra el sindicalismo, no sólo representa sus vidas perdidas, que ya es un daño grave, sino también, es la afectación a sus organizaciones, a sus procesos y a la democracia.</a:t>
            </a:r>
            <a:endParaRPr lang="es-ES" altLang="es-CO" sz="3600"/>
          </a:p>
        </p:txBody>
      </p:sp>
    </p:spTree>
    <p:extLst>
      <p:ext uri="{BB962C8B-B14F-4D97-AF65-F5344CB8AC3E}">
        <p14:creationId xmlns:p14="http://schemas.microsoft.com/office/powerpoint/2010/main" val="25123595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016000"/>
          </a:xfrm>
          <a:prstGeom prst="rect">
            <a:avLst/>
          </a:prstGeom>
          <a:noFill/>
          <a:ln w="9525">
            <a:noFill/>
            <a:miter lim="800000"/>
            <a:headEnd/>
            <a:tailEnd/>
          </a:ln>
          <a:effectLst/>
        </p:spPr>
        <p:txBody>
          <a:bodyPr>
            <a:spAutoFit/>
          </a:bodyPr>
          <a:lstStyle/>
          <a:p>
            <a:pPr algn="ctr">
              <a:spcBef>
                <a:spcPct val="50000"/>
              </a:spcBef>
              <a:defRPr/>
            </a:pPr>
            <a:r>
              <a:rPr lang="es-CO" sz="30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39939" name="Text Box 10"/>
          <p:cNvSpPr txBox="1">
            <a:spLocks noChangeArrowheads="1"/>
          </p:cNvSpPr>
          <p:nvPr/>
        </p:nvSpPr>
        <p:spPr bwMode="auto">
          <a:xfrm>
            <a:off x="755650" y="1916113"/>
            <a:ext cx="7993063"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r>
              <a:rPr lang="es-CO" altLang="es-CO" sz="3200"/>
              <a:t>La violencia contra el sindicalismo hace parte de una vulneración sistemática de los derechos laborales, derechos de trabajadores y trabajadoras que se han visto afectados por procesos forzados de desconocimientos de derechos adquiridos a través de convenciones colectivas, precarización laboral y tercerización.</a:t>
            </a:r>
            <a:endParaRPr lang="es-ES" altLang="es-CO" sz="3200"/>
          </a:p>
        </p:txBody>
      </p:sp>
    </p:spTree>
    <p:extLst>
      <p:ext uri="{BB962C8B-B14F-4D97-AF65-F5344CB8AC3E}">
        <p14:creationId xmlns:p14="http://schemas.microsoft.com/office/powerpoint/2010/main" val="7464217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40963" name="Text Box 10"/>
          <p:cNvSpPr txBox="1">
            <a:spLocks noChangeArrowheads="1"/>
          </p:cNvSpPr>
          <p:nvPr/>
        </p:nvSpPr>
        <p:spPr bwMode="auto">
          <a:xfrm>
            <a:off x="755650" y="2605088"/>
            <a:ext cx="7993063"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r>
              <a:rPr lang="es-CO" altLang="es-CO" sz="3600"/>
              <a:t>Una violencia que ha sido sistemática, que ha afectado al conjunto de trabajadores y trabajadoras y que ha vulnerado derechos colectivos debe, por ende, repararse al colectivo del movimiento sindical. </a:t>
            </a:r>
            <a:endParaRPr lang="es-ES" altLang="es-CO" sz="3600"/>
          </a:p>
        </p:txBody>
      </p:sp>
    </p:spTree>
    <p:extLst>
      <p:ext uri="{BB962C8B-B14F-4D97-AF65-F5344CB8AC3E}">
        <p14:creationId xmlns:p14="http://schemas.microsoft.com/office/powerpoint/2010/main" val="1087475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5123" name="Text Box 10"/>
          <p:cNvSpPr txBox="1">
            <a:spLocks noChangeArrowheads="1"/>
          </p:cNvSpPr>
          <p:nvPr/>
        </p:nvSpPr>
        <p:spPr bwMode="auto">
          <a:xfrm>
            <a:off x="755650" y="2195513"/>
            <a:ext cx="7993063"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fontAlgn="base" hangingPunct="1">
              <a:spcBef>
                <a:spcPct val="0"/>
              </a:spcBef>
              <a:spcAft>
                <a:spcPct val="0"/>
              </a:spcAft>
            </a:pPr>
            <a:r>
              <a:rPr lang="es-CO" altLang="es-CO" sz="4000">
                <a:solidFill>
                  <a:srgbClr val="000000"/>
                </a:solidFill>
              </a:rPr>
              <a:t>Sin embargo, propone un procedimiento participativo que puede abrir espacios de incidencia para que el movimiento sindical proponga su diagnóstico de los daños colectivos y sus medidas de reparación.</a:t>
            </a:r>
            <a:endParaRPr lang="es-ES" altLang="es-CO" sz="4000">
              <a:solidFill>
                <a:srgbClr val="000000"/>
              </a:solidFill>
            </a:endParaRPr>
          </a:p>
        </p:txBody>
      </p:sp>
    </p:spTree>
    <p:extLst>
      <p:ext uri="{BB962C8B-B14F-4D97-AF65-F5344CB8AC3E}">
        <p14:creationId xmlns:p14="http://schemas.microsoft.com/office/powerpoint/2010/main" val="3807810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684213" y="836613"/>
            <a:ext cx="8208962" cy="4708525"/>
          </a:xfrm>
          <a:prstGeom prst="rect">
            <a:avLst/>
          </a:prstGeom>
          <a:noFill/>
          <a:ln w="9525">
            <a:noFill/>
            <a:miter lim="800000"/>
            <a:headEnd/>
            <a:tailEnd/>
          </a:ln>
          <a:effectLst/>
        </p:spPr>
        <p:txBody>
          <a:bodyPr>
            <a:spAutoFit/>
          </a:bodyPr>
          <a:lstStyle/>
          <a:p>
            <a:pPr algn="ctr">
              <a:spcBef>
                <a:spcPct val="50000"/>
              </a:spcBef>
              <a:defRPr/>
            </a:pPr>
            <a:r>
              <a:rPr lang="es-CO" sz="6000" b="1" dirty="0">
                <a:solidFill>
                  <a:srgbClr val="B40000"/>
                </a:solidFill>
                <a:effectLst>
                  <a:outerShdw blurRad="38100" dist="38100" dir="2700000" algn="tl">
                    <a:srgbClr val="C0C0C0"/>
                  </a:outerShdw>
                </a:effectLst>
              </a:rPr>
              <a:t>¿Cuáles son las medidas hasta ahora propuestas para la reparación al sindicalismo?</a:t>
            </a:r>
          </a:p>
        </p:txBody>
      </p:sp>
    </p:spTree>
    <p:extLst>
      <p:ext uri="{BB962C8B-B14F-4D97-AF65-F5344CB8AC3E}">
        <p14:creationId xmlns:p14="http://schemas.microsoft.com/office/powerpoint/2010/main" val="349273430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43011" name="Text Box 10"/>
          <p:cNvSpPr txBox="1">
            <a:spLocks noChangeArrowheads="1"/>
          </p:cNvSpPr>
          <p:nvPr/>
        </p:nvSpPr>
        <p:spPr bwMode="auto">
          <a:xfrm>
            <a:off x="755650" y="2605088"/>
            <a:ext cx="7993063"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r>
              <a:rPr lang="es-CO" altLang="es-CO" sz="3600"/>
              <a:t>Unas medidas de reparación colectiva para el sindicalismo, entendidas como estrategias que busquen restaurar los daños causados a una colectividad, debe incluir:</a:t>
            </a:r>
            <a:endParaRPr lang="es-ES" altLang="es-CO" sz="3600"/>
          </a:p>
        </p:txBody>
      </p:sp>
    </p:spTree>
    <p:extLst>
      <p:ext uri="{BB962C8B-B14F-4D97-AF65-F5344CB8AC3E}">
        <p14:creationId xmlns:p14="http://schemas.microsoft.com/office/powerpoint/2010/main" val="1270847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44035" name="Text Box 10"/>
          <p:cNvSpPr txBox="1">
            <a:spLocks noChangeArrowheads="1"/>
          </p:cNvSpPr>
          <p:nvPr/>
        </p:nvSpPr>
        <p:spPr bwMode="auto">
          <a:xfrm>
            <a:off x="719138" y="2636838"/>
            <a:ext cx="7993062"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1500" indent="-571500"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buFont typeface="Wingdings" pitchFamily="2" charset="2"/>
              <a:buChar char="§"/>
            </a:pPr>
            <a:r>
              <a:rPr lang="es-CO" altLang="es-CO" sz="3600"/>
              <a:t>Medidas que restituyan las situaciones iniciales reconstruyendo organizaciones sindicales exterminadas y debilitadas, resucitar convenciones colectivas acabadas.</a:t>
            </a:r>
          </a:p>
        </p:txBody>
      </p:sp>
    </p:spTree>
    <p:extLst>
      <p:ext uri="{BB962C8B-B14F-4D97-AF65-F5344CB8AC3E}">
        <p14:creationId xmlns:p14="http://schemas.microsoft.com/office/powerpoint/2010/main" val="27993211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45059" name="Text Box 10"/>
          <p:cNvSpPr txBox="1">
            <a:spLocks noChangeArrowheads="1"/>
          </p:cNvSpPr>
          <p:nvPr/>
        </p:nvSpPr>
        <p:spPr bwMode="auto">
          <a:xfrm>
            <a:off x="611188" y="2266950"/>
            <a:ext cx="7993062"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buFont typeface="Wingdings" pitchFamily="2" charset="2"/>
              <a:buChar char="§"/>
            </a:pPr>
            <a:r>
              <a:rPr lang="es-CO" altLang="es-CO" sz="3600"/>
              <a:t>Medidas legislativas (estatuto del trabajo) estructurales.</a:t>
            </a:r>
          </a:p>
          <a:p>
            <a:pPr algn="just" eaLnBrk="1" hangingPunct="1"/>
            <a:endParaRPr lang="es-CO" altLang="es-CO" sz="3600"/>
          </a:p>
          <a:p>
            <a:pPr algn="just" eaLnBrk="1" hangingPunct="1">
              <a:buFont typeface="Wingdings" pitchFamily="2" charset="2"/>
              <a:buChar char="§"/>
            </a:pPr>
            <a:r>
              <a:rPr lang="es-CO" altLang="es-CO" sz="3600"/>
              <a:t>Medidas legislativas que ordenen y reglamenten el cumplimiento de las recomendaciones de órganos internacionales.</a:t>
            </a:r>
            <a:endParaRPr lang="es-ES" altLang="es-CO" sz="3600"/>
          </a:p>
        </p:txBody>
      </p:sp>
    </p:spTree>
    <p:extLst>
      <p:ext uri="{BB962C8B-B14F-4D97-AF65-F5344CB8AC3E}">
        <p14:creationId xmlns:p14="http://schemas.microsoft.com/office/powerpoint/2010/main" val="20047523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46083" name="Text Box 10"/>
          <p:cNvSpPr txBox="1">
            <a:spLocks noChangeArrowheads="1"/>
          </p:cNvSpPr>
          <p:nvPr/>
        </p:nvSpPr>
        <p:spPr bwMode="auto">
          <a:xfrm>
            <a:off x="755650" y="2605088"/>
            <a:ext cx="7993063"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buFont typeface="Wingdings" pitchFamily="2" charset="2"/>
              <a:buChar char="§"/>
            </a:pPr>
            <a:r>
              <a:rPr lang="es-CO" altLang="es-CO" sz="3600"/>
              <a:t>Medidas políticas tales como actos públicos de desagravio frente al sindicalismo, donde se haga un reconocimiento de la responsabilidad estatal por acción u omisión en la violencia antisindical. </a:t>
            </a:r>
            <a:endParaRPr lang="es-ES" altLang="es-CO" sz="3600"/>
          </a:p>
        </p:txBody>
      </p:sp>
    </p:spTree>
    <p:extLst>
      <p:ext uri="{BB962C8B-B14F-4D97-AF65-F5344CB8AC3E}">
        <p14:creationId xmlns:p14="http://schemas.microsoft.com/office/powerpoint/2010/main" val="36702261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47107" name="Text Box 10"/>
          <p:cNvSpPr txBox="1">
            <a:spLocks noChangeArrowheads="1"/>
          </p:cNvSpPr>
          <p:nvPr/>
        </p:nvSpPr>
        <p:spPr bwMode="auto">
          <a:xfrm>
            <a:off x="755650" y="2133600"/>
            <a:ext cx="7993063"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buFont typeface="Wingdings" pitchFamily="2" charset="2"/>
              <a:buChar char="§"/>
            </a:pPr>
            <a:r>
              <a:rPr lang="es-CO" altLang="es-CO" sz="3600"/>
              <a:t>Medidas simbólicas, tales como la generación de publicaciones en múltiples medios y de manera masiva que permitan conocer las historias de vida de personas y organizaciones sindicales afectadas por la violencia antisindical.</a:t>
            </a:r>
          </a:p>
          <a:p>
            <a:pPr algn="just" eaLnBrk="1" hangingPunct="1"/>
            <a:endParaRPr lang="es-ES" altLang="es-CO" sz="3600"/>
          </a:p>
        </p:txBody>
      </p:sp>
    </p:spTree>
    <p:extLst>
      <p:ext uri="{BB962C8B-B14F-4D97-AF65-F5344CB8AC3E}">
        <p14:creationId xmlns:p14="http://schemas.microsoft.com/office/powerpoint/2010/main" val="37432374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48131" name="Text Box 10"/>
          <p:cNvSpPr txBox="1">
            <a:spLocks noChangeArrowheads="1"/>
          </p:cNvSpPr>
          <p:nvPr/>
        </p:nvSpPr>
        <p:spPr bwMode="auto">
          <a:xfrm>
            <a:off x="800100" y="3141663"/>
            <a:ext cx="7993063"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buFont typeface="Wingdings" pitchFamily="2" charset="2"/>
              <a:buChar char="§"/>
            </a:pPr>
            <a:r>
              <a:rPr lang="es-CO" altLang="es-CO" sz="3600"/>
              <a:t>Medidas de reparación judicial, tales como una política eficaz de superación de la impunidad.</a:t>
            </a:r>
            <a:endParaRPr lang="es-ES" altLang="es-CO" sz="3600"/>
          </a:p>
        </p:txBody>
      </p:sp>
    </p:spTree>
    <p:extLst>
      <p:ext uri="{BB962C8B-B14F-4D97-AF65-F5344CB8AC3E}">
        <p14:creationId xmlns:p14="http://schemas.microsoft.com/office/powerpoint/2010/main" val="26727464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49155" name="Text Box 10"/>
          <p:cNvSpPr txBox="1">
            <a:spLocks noChangeArrowheads="1"/>
          </p:cNvSpPr>
          <p:nvPr/>
        </p:nvSpPr>
        <p:spPr bwMode="auto">
          <a:xfrm>
            <a:off x="755650" y="2605088"/>
            <a:ext cx="7993063"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buFont typeface="Wingdings" pitchFamily="2" charset="2"/>
              <a:buChar char="§"/>
            </a:pPr>
            <a:r>
              <a:rPr lang="es-CO" altLang="es-CO" sz="3600"/>
              <a:t>Medidas de reparación económica para las víctimas, sus familias y las organizaciones afectadas, teniendo en cuenta los derechos adquiridos que por efectos de la violencia se vieron afectados.</a:t>
            </a:r>
            <a:endParaRPr lang="es-ES" altLang="es-CO" sz="3600"/>
          </a:p>
        </p:txBody>
      </p:sp>
    </p:spTree>
    <p:extLst>
      <p:ext uri="{BB962C8B-B14F-4D97-AF65-F5344CB8AC3E}">
        <p14:creationId xmlns:p14="http://schemas.microsoft.com/office/powerpoint/2010/main" val="30039477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50179" name="Text Box 10"/>
          <p:cNvSpPr txBox="1">
            <a:spLocks noChangeArrowheads="1"/>
          </p:cNvSpPr>
          <p:nvPr/>
        </p:nvSpPr>
        <p:spPr bwMode="auto">
          <a:xfrm>
            <a:off x="755650" y="2605088"/>
            <a:ext cx="7993063" cy="317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r>
              <a:rPr lang="es-CO" altLang="es-CO" sz="4000"/>
              <a:t>Tales medidas deben responder a la particularidad de las afectaciones en las diferentes regiones, sectores económicos y sindicatos.</a:t>
            </a:r>
            <a:endParaRPr lang="es-ES" altLang="es-CO" sz="4000"/>
          </a:p>
        </p:txBody>
      </p:sp>
    </p:spTree>
    <p:extLst>
      <p:ext uri="{BB962C8B-B14F-4D97-AF65-F5344CB8AC3E}">
        <p14:creationId xmlns:p14="http://schemas.microsoft.com/office/powerpoint/2010/main" val="36361418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539750" y="730250"/>
            <a:ext cx="8208963" cy="5170488"/>
          </a:xfrm>
          <a:prstGeom prst="rect">
            <a:avLst/>
          </a:prstGeom>
          <a:noFill/>
          <a:ln w="9525">
            <a:noFill/>
            <a:miter lim="800000"/>
            <a:headEnd/>
            <a:tailEnd/>
          </a:ln>
          <a:effectLst/>
        </p:spPr>
        <p:txBody>
          <a:bodyPr>
            <a:spAutoFit/>
          </a:bodyPr>
          <a:lstStyle/>
          <a:p>
            <a:pPr algn="ctr">
              <a:spcBef>
                <a:spcPct val="50000"/>
              </a:spcBef>
              <a:defRPr/>
            </a:pPr>
            <a:r>
              <a:rPr lang="es-CO" sz="6600" b="1" dirty="0">
                <a:solidFill>
                  <a:srgbClr val="B40000"/>
                </a:solidFill>
                <a:effectLst>
                  <a:outerShdw blurRad="38100" dist="38100" dir="2700000" algn="tl">
                    <a:srgbClr val="C0C0C0"/>
                  </a:outerShdw>
                </a:effectLst>
              </a:rPr>
              <a:t>¿Cuáles son las dimensiones del daño a las organizaciones sindicales?</a:t>
            </a:r>
          </a:p>
        </p:txBody>
      </p:sp>
    </p:spTree>
    <p:extLst>
      <p:ext uri="{BB962C8B-B14F-4D97-AF65-F5344CB8AC3E}">
        <p14:creationId xmlns:p14="http://schemas.microsoft.com/office/powerpoint/2010/main" val="661304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6147" name="Text Box 10"/>
          <p:cNvSpPr txBox="1">
            <a:spLocks noChangeArrowheads="1"/>
          </p:cNvSpPr>
          <p:nvPr/>
        </p:nvSpPr>
        <p:spPr bwMode="auto">
          <a:xfrm>
            <a:off x="755650" y="2195513"/>
            <a:ext cx="7993063" cy="347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fontAlgn="base" hangingPunct="1">
              <a:spcBef>
                <a:spcPct val="0"/>
              </a:spcBef>
              <a:spcAft>
                <a:spcPct val="0"/>
              </a:spcAft>
            </a:pPr>
            <a:r>
              <a:rPr lang="es-CO" altLang="es-CO" sz="4400">
                <a:solidFill>
                  <a:srgbClr val="000000"/>
                </a:solidFill>
              </a:rPr>
              <a:t>La propuesta de reparación colectiva impone un reto de movilización al movimiento sindical para el trabajo que ha venido haciendo en la materia.</a:t>
            </a:r>
            <a:endParaRPr lang="es-ES" altLang="es-CO" sz="4400">
              <a:solidFill>
                <a:srgbClr val="000000"/>
              </a:solidFill>
            </a:endParaRPr>
          </a:p>
        </p:txBody>
      </p:sp>
    </p:spTree>
    <p:extLst>
      <p:ext uri="{BB962C8B-B14F-4D97-AF65-F5344CB8AC3E}">
        <p14:creationId xmlns:p14="http://schemas.microsoft.com/office/powerpoint/2010/main" val="139634796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52227" name="Text Box 10"/>
          <p:cNvSpPr txBox="1">
            <a:spLocks noChangeArrowheads="1"/>
          </p:cNvSpPr>
          <p:nvPr/>
        </p:nvSpPr>
        <p:spPr bwMode="auto">
          <a:xfrm>
            <a:off x="468313" y="2060575"/>
            <a:ext cx="8388350" cy="406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hangingPunct="1">
              <a:buFont typeface="Arial" charset="0"/>
              <a:buChar char="•"/>
            </a:pPr>
            <a:r>
              <a:rPr lang="es-CO" altLang="es-CO" sz="2000" b="1"/>
              <a:t>Los sindicalistas han visto afectados sus derechos a la vida, libertad e integridad</a:t>
            </a:r>
          </a:p>
          <a:p>
            <a:pPr algn="just" eaLnBrk="1" hangingPunct="1">
              <a:buFont typeface="Arial" charset="0"/>
              <a:buChar char="•"/>
            </a:pPr>
            <a:endParaRPr lang="es-CO" altLang="es-CO" sz="2000" b="1"/>
          </a:p>
          <a:p>
            <a:pPr algn="just" eaLnBrk="1" hangingPunct="1">
              <a:buFont typeface="Arial" charset="0"/>
              <a:buChar char="•"/>
            </a:pPr>
            <a:r>
              <a:rPr lang="es-CO" altLang="es-CO" sz="2000" b="1"/>
              <a:t>El movimiento sindical  se ha visto afectado en  su papel como defensores de derechos laborales</a:t>
            </a:r>
          </a:p>
          <a:p>
            <a:pPr algn="just" eaLnBrk="1" hangingPunct="1">
              <a:buFont typeface="Arial" charset="0"/>
              <a:buChar char="•"/>
            </a:pPr>
            <a:endParaRPr lang="es-CO" altLang="es-CO" sz="2000" b="1"/>
          </a:p>
          <a:p>
            <a:pPr algn="just" eaLnBrk="1" hangingPunct="1">
              <a:buFont typeface="Arial" charset="0"/>
              <a:buChar char="•"/>
            </a:pPr>
            <a:r>
              <a:rPr lang="es-CO" altLang="es-CO" sz="2000" b="1"/>
              <a:t>El movimiento sindical  se ha visto afectado en el goce de  las libertades sindicales</a:t>
            </a:r>
          </a:p>
          <a:p>
            <a:pPr algn="just" eaLnBrk="1" hangingPunct="1">
              <a:buFont typeface="Arial" charset="0"/>
              <a:buChar char="•"/>
            </a:pPr>
            <a:endParaRPr lang="es-CO" altLang="es-CO" sz="2000" b="1"/>
          </a:p>
          <a:p>
            <a:pPr algn="just" eaLnBrk="1" hangingPunct="1">
              <a:buFont typeface="Arial" charset="0"/>
              <a:buChar char="•"/>
            </a:pPr>
            <a:r>
              <a:rPr lang="es-CO" altLang="es-CO" sz="2000" b="1"/>
              <a:t>El movimiento sindical se ha visto limitado en su papel como actor de la democracia en la sociedad y se ha visto excluído políticamente</a:t>
            </a:r>
          </a:p>
          <a:p>
            <a:pPr eaLnBrk="1" hangingPunct="1"/>
            <a:endParaRPr lang="es-CO" altLang="es-CO" sz="1800"/>
          </a:p>
        </p:txBody>
      </p:sp>
    </p:spTree>
    <p:extLst>
      <p:ext uri="{BB962C8B-B14F-4D97-AF65-F5344CB8AC3E}">
        <p14:creationId xmlns:p14="http://schemas.microsoft.com/office/powerpoint/2010/main" val="255301180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200150"/>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Dimensiones de la reparación colectiva</a:t>
            </a:r>
          </a:p>
        </p:txBody>
      </p:sp>
      <p:graphicFrame>
        <p:nvGraphicFramePr>
          <p:cNvPr id="4" name="3 Tabla"/>
          <p:cNvGraphicFramePr>
            <a:graphicFrameLocks noGrp="1"/>
          </p:cNvGraphicFramePr>
          <p:nvPr/>
        </p:nvGraphicFramePr>
        <p:xfrm>
          <a:off x="1331913" y="2060575"/>
          <a:ext cx="6769100" cy="3384551"/>
        </p:xfrm>
        <a:graphic>
          <a:graphicData uri="http://schemas.openxmlformats.org/drawingml/2006/table">
            <a:tbl>
              <a:tblPr/>
              <a:tblGrid>
                <a:gridCol w="6769100"/>
              </a:tblGrid>
              <a:tr h="1116210">
                <a:tc>
                  <a:txBody>
                    <a:bodyPr/>
                    <a:lstStyle/>
                    <a:p>
                      <a:pPr algn="ctr">
                        <a:spcAft>
                          <a:spcPts val="0"/>
                        </a:spcAft>
                      </a:pPr>
                      <a:r>
                        <a:rPr lang="es-ES" sz="3200" b="1" dirty="0">
                          <a:latin typeface="Verdana"/>
                          <a:ea typeface="Times New Roman"/>
                          <a:cs typeface="Tahoma"/>
                        </a:rPr>
                        <a:t>Derechos a la vida libertad e integridad</a:t>
                      </a:r>
                      <a:endParaRPr lang="es-CO" sz="3200" dirty="0">
                        <a:latin typeface="Times New Roman"/>
                        <a:ea typeface="Times New Roman"/>
                        <a:cs typeface="Times New Roman"/>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7927">
                <a:tc>
                  <a:txBody>
                    <a:bodyPr/>
                    <a:lstStyle/>
                    <a:p>
                      <a:pPr algn="ctr">
                        <a:spcAft>
                          <a:spcPts val="0"/>
                        </a:spcAft>
                      </a:pPr>
                      <a:r>
                        <a:rPr lang="es-ES" sz="3200" b="1" dirty="0">
                          <a:latin typeface="Verdana"/>
                          <a:ea typeface="Times New Roman"/>
                          <a:cs typeface="Tahoma"/>
                        </a:rPr>
                        <a:t>Derechos laborales</a:t>
                      </a:r>
                      <a:endParaRPr lang="es-CO" sz="3200" dirty="0">
                        <a:latin typeface="Times New Roman"/>
                        <a:ea typeface="Times New Roman"/>
                        <a:cs typeface="Times New Roman"/>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2228">
                <a:tc>
                  <a:txBody>
                    <a:bodyPr/>
                    <a:lstStyle/>
                    <a:p>
                      <a:pPr algn="ctr">
                        <a:spcAft>
                          <a:spcPts val="0"/>
                        </a:spcAft>
                      </a:pPr>
                      <a:r>
                        <a:rPr lang="es-ES" sz="3200" b="1" dirty="0">
                          <a:latin typeface="Verdana"/>
                          <a:ea typeface="Times New Roman"/>
                          <a:cs typeface="Tahoma"/>
                        </a:rPr>
                        <a:t>Libertades sindicales</a:t>
                      </a:r>
                      <a:endParaRPr lang="es-CO" sz="3200" dirty="0">
                        <a:latin typeface="Times New Roman"/>
                        <a:ea typeface="Times New Roman"/>
                        <a:cs typeface="Times New Roman"/>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186">
                <a:tc>
                  <a:txBody>
                    <a:bodyPr/>
                    <a:lstStyle/>
                    <a:p>
                      <a:pPr algn="ctr">
                        <a:spcAft>
                          <a:spcPts val="0"/>
                        </a:spcAft>
                      </a:pPr>
                      <a:r>
                        <a:rPr lang="es-ES" sz="3200" b="1" dirty="0">
                          <a:latin typeface="Verdana"/>
                          <a:ea typeface="Times New Roman"/>
                          <a:cs typeface="Tahoma"/>
                        </a:rPr>
                        <a:t>Garantías </a:t>
                      </a:r>
                      <a:r>
                        <a:rPr lang="es-ES" sz="3200" b="1" dirty="0" smtClean="0">
                          <a:latin typeface="Verdana"/>
                          <a:ea typeface="Times New Roman"/>
                          <a:cs typeface="Tahoma"/>
                        </a:rPr>
                        <a:t>democráticas</a:t>
                      </a:r>
                      <a:endParaRPr lang="es-CO" sz="3200" dirty="0">
                        <a:latin typeface="Times New Roman"/>
                        <a:ea typeface="Times New Roman"/>
                        <a:cs typeface="Times New Roman"/>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7839124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646112"/>
          </a:xfrm>
          <a:prstGeom prst="rect">
            <a:avLst/>
          </a:prstGeom>
          <a:noFill/>
          <a:ln w="9525">
            <a:noFill/>
            <a:miter lim="800000"/>
            <a:headEnd/>
            <a:tailEnd/>
          </a:ln>
          <a:effectLst/>
        </p:spPr>
        <p:txBody>
          <a:bodyPr>
            <a:spAutoFit/>
          </a:bodyPr>
          <a:lstStyle/>
          <a:p>
            <a:pPr algn="ctr">
              <a:spcBef>
                <a:spcPct val="50000"/>
              </a:spcBef>
              <a:defRPr/>
            </a:pPr>
            <a:r>
              <a:rPr lang="es-CO" sz="3600" b="1" dirty="0">
                <a:solidFill>
                  <a:srgbClr val="B40000"/>
                </a:solidFill>
                <a:effectLst>
                  <a:outerShdw blurRad="38100" dist="38100" dir="2700000" algn="tl">
                    <a:srgbClr val="C0C0C0"/>
                  </a:outerShdw>
                </a:effectLst>
              </a:rPr>
              <a:t>Niveles de la reparación colectiva</a:t>
            </a:r>
          </a:p>
        </p:txBody>
      </p:sp>
      <p:graphicFrame>
        <p:nvGraphicFramePr>
          <p:cNvPr id="4" name="3 Tabla"/>
          <p:cNvGraphicFramePr>
            <a:graphicFrameLocks noGrp="1"/>
          </p:cNvGraphicFramePr>
          <p:nvPr/>
        </p:nvGraphicFramePr>
        <p:xfrm>
          <a:off x="1331913" y="1989138"/>
          <a:ext cx="6769100" cy="3527424"/>
        </p:xfrm>
        <a:graphic>
          <a:graphicData uri="http://schemas.openxmlformats.org/drawingml/2006/table">
            <a:tbl>
              <a:tblPr/>
              <a:tblGrid>
                <a:gridCol w="6769100"/>
              </a:tblGrid>
              <a:tr h="863859">
                <a:tc>
                  <a:txBody>
                    <a:bodyPr/>
                    <a:lstStyle/>
                    <a:p>
                      <a:pPr algn="ctr">
                        <a:spcAft>
                          <a:spcPts val="0"/>
                        </a:spcAft>
                      </a:pPr>
                      <a:r>
                        <a:rPr lang="es-ES" sz="3200" b="1" dirty="0" smtClean="0">
                          <a:latin typeface="Verdana"/>
                          <a:ea typeface="Times New Roman"/>
                          <a:cs typeface="Tahoma"/>
                        </a:rPr>
                        <a:t>Confederaciones</a:t>
                      </a:r>
                      <a:endParaRPr lang="es-CO" sz="3200" dirty="0">
                        <a:latin typeface="Times New Roman"/>
                        <a:ea typeface="Times New Roman"/>
                        <a:cs typeface="Times New Roman"/>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3859">
                <a:tc>
                  <a:txBody>
                    <a:bodyPr/>
                    <a:lstStyle/>
                    <a:p>
                      <a:pPr algn="ctr">
                        <a:spcAft>
                          <a:spcPts val="0"/>
                        </a:spcAft>
                      </a:pPr>
                      <a:r>
                        <a:rPr lang="es-ES" sz="3200" b="1" dirty="0" smtClean="0">
                          <a:latin typeface="Verdana"/>
                          <a:ea typeface="Times New Roman"/>
                          <a:cs typeface="Tahoma"/>
                        </a:rPr>
                        <a:t>Federaciones</a:t>
                      </a:r>
                      <a:endParaRPr lang="es-CO" sz="3200" dirty="0">
                        <a:latin typeface="Times New Roman"/>
                        <a:ea typeface="Times New Roman"/>
                        <a:cs typeface="Times New Roman"/>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5847">
                <a:tc>
                  <a:txBody>
                    <a:bodyPr/>
                    <a:lstStyle/>
                    <a:p>
                      <a:pPr algn="ctr">
                        <a:spcAft>
                          <a:spcPts val="0"/>
                        </a:spcAft>
                      </a:pPr>
                      <a:r>
                        <a:rPr lang="es-ES" sz="3200" b="1" dirty="0" smtClean="0">
                          <a:latin typeface="Verdana"/>
                          <a:ea typeface="Times New Roman"/>
                          <a:cs typeface="Tahoma"/>
                        </a:rPr>
                        <a:t>Organizaciones </a:t>
                      </a:r>
                      <a:r>
                        <a:rPr lang="es-ES" sz="3200" b="1" dirty="0">
                          <a:latin typeface="Verdana"/>
                          <a:ea typeface="Times New Roman"/>
                          <a:cs typeface="Tahoma"/>
                        </a:rPr>
                        <a:t>sindicales</a:t>
                      </a:r>
                      <a:endParaRPr lang="es-CO" sz="3200" dirty="0">
                        <a:latin typeface="Times New Roman"/>
                        <a:ea typeface="Times New Roman"/>
                        <a:cs typeface="Times New Roman"/>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3859">
                <a:tc>
                  <a:txBody>
                    <a:bodyPr/>
                    <a:lstStyle/>
                    <a:p>
                      <a:pPr algn="ctr">
                        <a:spcAft>
                          <a:spcPts val="0"/>
                        </a:spcAft>
                      </a:pPr>
                      <a:r>
                        <a:rPr lang="es-ES" sz="3200" b="1" dirty="0" smtClean="0">
                          <a:latin typeface="Verdana"/>
                          <a:ea typeface="Times New Roman"/>
                          <a:cs typeface="Tahoma"/>
                        </a:rPr>
                        <a:t>Trabajadores y trabajadoras</a:t>
                      </a:r>
                      <a:endParaRPr lang="es-CO" sz="3200" dirty="0">
                        <a:latin typeface="Times New Roman"/>
                        <a:ea typeface="Times New Roman"/>
                        <a:cs typeface="Times New Roman"/>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8772788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1357313"/>
            <a:ext cx="8208962" cy="3786187"/>
          </a:xfrm>
          <a:prstGeom prst="rect">
            <a:avLst/>
          </a:prstGeom>
          <a:noFill/>
          <a:ln w="9525">
            <a:noFill/>
            <a:miter lim="800000"/>
            <a:headEnd/>
            <a:tailEnd/>
          </a:ln>
          <a:effectLst/>
        </p:spPr>
        <p:txBody>
          <a:bodyPr>
            <a:spAutoFit/>
          </a:bodyPr>
          <a:lstStyle/>
          <a:p>
            <a:pPr algn="ctr">
              <a:spcBef>
                <a:spcPct val="50000"/>
              </a:spcBef>
              <a:defRPr/>
            </a:pPr>
            <a:r>
              <a:rPr lang="es-CO" sz="4800" b="1" dirty="0">
                <a:solidFill>
                  <a:srgbClr val="B40000"/>
                </a:solidFill>
                <a:effectLst>
                  <a:outerShdw blurRad="38100" dist="38100" dir="2700000" algn="tl">
                    <a:srgbClr val="C0C0C0"/>
                  </a:outerShdw>
                </a:effectLst>
              </a:rPr>
              <a:t>¿Cuáles deberían ser los retos del movimiento sindical frente la reparación colectiva para organizaciones sindicales?</a:t>
            </a:r>
          </a:p>
        </p:txBody>
      </p:sp>
    </p:spTree>
    <p:extLst>
      <p:ext uri="{BB962C8B-B14F-4D97-AF65-F5344CB8AC3E}">
        <p14:creationId xmlns:p14="http://schemas.microsoft.com/office/powerpoint/2010/main" val="112614271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Título"/>
          <p:cNvSpPr>
            <a:spLocks noGrp="1"/>
          </p:cNvSpPr>
          <p:nvPr>
            <p:ph type="title"/>
          </p:nvPr>
        </p:nvSpPr>
        <p:spPr bwMode="auto">
          <a:xfrm>
            <a:off x="611188" y="1773238"/>
            <a:ext cx="8229600" cy="3024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s-CO" altLang="es-ES" smtClean="0"/>
              <a:t>¡ASUMAMOS EL RETO DE REPARAR PARA AUMENTAR EL PODER DE LOS TRABAJADORES!</a:t>
            </a:r>
          </a:p>
        </p:txBody>
      </p:sp>
    </p:spTree>
    <p:extLst>
      <p:ext uri="{BB962C8B-B14F-4D97-AF65-F5344CB8AC3E}">
        <p14:creationId xmlns:p14="http://schemas.microsoft.com/office/powerpoint/2010/main" val="1845524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7171" name="Text Box 10"/>
          <p:cNvSpPr txBox="1">
            <a:spLocks noChangeArrowheads="1"/>
          </p:cNvSpPr>
          <p:nvPr/>
        </p:nvSpPr>
        <p:spPr bwMode="auto">
          <a:xfrm>
            <a:off x="755650" y="2605088"/>
            <a:ext cx="7993063"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fontAlgn="base" hangingPunct="1">
              <a:spcBef>
                <a:spcPct val="0"/>
              </a:spcBef>
              <a:spcAft>
                <a:spcPct val="0"/>
              </a:spcAft>
            </a:pPr>
            <a:r>
              <a:rPr lang="es-CO" altLang="es-CO" sz="4800">
                <a:solidFill>
                  <a:srgbClr val="000000"/>
                </a:solidFill>
              </a:rPr>
              <a:t>El actual marco normativo propone los siguientes elementos: </a:t>
            </a:r>
            <a:endParaRPr lang="es-ES" altLang="es-CO" sz="4800">
              <a:solidFill>
                <a:srgbClr val="000000"/>
              </a:solidFill>
            </a:endParaRPr>
          </a:p>
        </p:txBody>
      </p:sp>
    </p:spTree>
    <p:extLst>
      <p:ext uri="{BB962C8B-B14F-4D97-AF65-F5344CB8AC3E}">
        <p14:creationId xmlns:p14="http://schemas.microsoft.com/office/powerpoint/2010/main" val="32915412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8195" name="Text Box 10"/>
          <p:cNvSpPr txBox="1">
            <a:spLocks noChangeArrowheads="1"/>
          </p:cNvSpPr>
          <p:nvPr/>
        </p:nvSpPr>
        <p:spPr bwMode="auto">
          <a:xfrm>
            <a:off x="611188" y="2276475"/>
            <a:ext cx="7993062"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fontAlgn="base" hangingPunct="1">
              <a:spcBef>
                <a:spcPct val="0"/>
              </a:spcBef>
              <a:spcAft>
                <a:spcPct val="0"/>
              </a:spcAft>
            </a:pPr>
            <a:r>
              <a:rPr lang="es-CO" altLang="es-CO" sz="4000" b="1">
                <a:solidFill>
                  <a:srgbClr val="000000"/>
                </a:solidFill>
              </a:rPr>
              <a:t>En la ley 1448</a:t>
            </a:r>
          </a:p>
          <a:p>
            <a:pPr algn="just" eaLnBrk="1" fontAlgn="base" hangingPunct="1">
              <a:spcBef>
                <a:spcPct val="0"/>
              </a:spcBef>
              <a:spcAft>
                <a:spcPct val="0"/>
              </a:spcAft>
            </a:pPr>
            <a:endParaRPr lang="es-CO" altLang="es-CO" sz="1600">
              <a:solidFill>
                <a:srgbClr val="000000"/>
              </a:solidFill>
            </a:endParaRPr>
          </a:p>
          <a:p>
            <a:pPr algn="just" eaLnBrk="1" fontAlgn="base" hangingPunct="1">
              <a:spcBef>
                <a:spcPct val="0"/>
              </a:spcBef>
              <a:spcAft>
                <a:spcPct val="0"/>
              </a:spcAft>
            </a:pPr>
            <a:r>
              <a:rPr lang="es-CO" altLang="es-CO" sz="4000">
                <a:solidFill>
                  <a:srgbClr val="000000"/>
                </a:solidFill>
              </a:rPr>
              <a:t>Un enfoque diferencial que incluye al sindicalismo y dos artículos sobre reparación colectiva en la ley 1448 o “Ley de víctimas”.</a:t>
            </a:r>
            <a:endParaRPr lang="es-ES" altLang="es-CO" sz="4000">
              <a:solidFill>
                <a:srgbClr val="000000"/>
              </a:solidFill>
            </a:endParaRPr>
          </a:p>
        </p:txBody>
      </p:sp>
    </p:spTree>
    <p:extLst>
      <p:ext uri="{BB962C8B-B14F-4D97-AF65-F5344CB8AC3E}">
        <p14:creationId xmlns:p14="http://schemas.microsoft.com/office/powerpoint/2010/main" val="2661659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9219" name="Text Box 10"/>
          <p:cNvSpPr txBox="1">
            <a:spLocks noChangeArrowheads="1"/>
          </p:cNvSpPr>
          <p:nvPr/>
        </p:nvSpPr>
        <p:spPr bwMode="auto">
          <a:xfrm>
            <a:off x="539750" y="2205038"/>
            <a:ext cx="8388350"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just" eaLnBrk="1" fontAlgn="base" hangingPunct="1">
              <a:spcBef>
                <a:spcPct val="0"/>
              </a:spcBef>
              <a:spcAft>
                <a:spcPct val="0"/>
              </a:spcAft>
            </a:pPr>
            <a:r>
              <a:rPr lang="es-CO" altLang="es-CO" b="1">
                <a:solidFill>
                  <a:srgbClr val="000000"/>
                </a:solidFill>
              </a:rPr>
              <a:t>ARTÍCULO 151. REPARACIÓN COLECTIVA. Dentro de los seis (6) meses siguientes a la promulgación de la presente Ley, la Unidad Administrativa Especial para la Atención y Reparación Integral a las Víctimas, tomando en consideración las recomendaciones de la Comisión Nacional de Reparación y Reconciliación, y a través del Plan Nacional de Atención y Reparación Integral a las Víctimas, deberá implementar un Programa de Reparación Colectiva que tenga en cuenta cualquiera de los siguientes eventos:</a:t>
            </a:r>
            <a:endParaRPr lang="es-ES" altLang="es-CO">
              <a:solidFill>
                <a:srgbClr val="000000"/>
              </a:solidFill>
            </a:endParaRPr>
          </a:p>
        </p:txBody>
      </p:sp>
    </p:spTree>
    <p:extLst>
      <p:ext uri="{BB962C8B-B14F-4D97-AF65-F5344CB8AC3E}">
        <p14:creationId xmlns:p14="http://schemas.microsoft.com/office/powerpoint/2010/main" val="2927619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11188" y="404813"/>
            <a:ext cx="8208962" cy="1754187"/>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s-CO" sz="3600" b="1" dirty="0">
                <a:solidFill>
                  <a:srgbClr val="B40000"/>
                </a:solidFill>
                <a:effectLst>
                  <a:outerShdw blurRad="38100" dist="38100" dir="2700000" algn="tl">
                    <a:srgbClr val="C0C0C0"/>
                  </a:outerShdw>
                </a:effectLst>
              </a:rPr>
              <a:t>Reflexiones frente a la reparación colectiva para organizaciones sindicales</a:t>
            </a:r>
          </a:p>
        </p:txBody>
      </p:sp>
      <p:sp>
        <p:nvSpPr>
          <p:cNvPr id="10243" name="Text Box 10"/>
          <p:cNvSpPr txBox="1">
            <a:spLocks noChangeArrowheads="1"/>
          </p:cNvSpPr>
          <p:nvPr/>
        </p:nvSpPr>
        <p:spPr bwMode="auto">
          <a:xfrm>
            <a:off x="585788" y="2349500"/>
            <a:ext cx="8388350" cy="353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fontAlgn="base" hangingPunct="1">
              <a:spcBef>
                <a:spcPct val="0"/>
              </a:spcBef>
              <a:spcAft>
                <a:spcPct val="0"/>
              </a:spcAft>
            </a:pPr>
            <a:r>
              <a:rPr lang="es-CO" altLang="es-CO" sz="3200">
                <a:solidFill>
                  <a:srgbClr val="000000"/>
                </a:solidFill>
              </a:rPr>
              <a:t>a) El daño ocasionado por la violación de los derechos colectivos; </a:t>
            </a:r>
          </a:p>
          <a:p>
            <a:pPr eaLnBrk="1" fontAlgn="base" hangingPunct="1">
              <a:spcBef>
                <a:spcPct val="0"/>
              </a:spcBef>
              <a:spcAft>
                <a:spcPct val="0"/>
              </a:spcAft>
            </a:pPr>
            <a:r>
              <a:rPr lang="es-CO" altLang="es-CO" sz="3200">
                <a:solidFill>
                  <a:srgbClr val="000000"/>
                </a:solidFill>
              </a:rPr>
              <a:t>b) La violación grave y manifiesta de los derechos individuales de los miembros de los colectivos; </a:t>
            </a:r>
          </a:p>
          <a:p>
            <a:pPr eaLnBrk="1" fontAlgn="base" hangingPunct="1">
              <a:spcBef>
                <a:spcPct val="0"/>
              </a:spcBef>
              <a:spcAft>
                <a:spcPct val="0"/>
              </a:spcAft>
            </a:pPr>
            <a:r>
              <a:rPr lang="es-CO" altLang="es-CO" sz="3200">
                <a:solidFill>
                  <a:srgbClr val="000000"/>
                </a:solidFill>
              </a:rPr>
              <a:t>c) El impacto colectivo de la violación de derechos individuales. </a:t>
            </a:r>
          </a:p>
        </p:txBody>
      </p:sp>
    </p:spTree>
    <p:extLst>
      <p:ext uri="{BB962C8B-B14F-4D97-AF65-F5344CB8AC3E}">
        <p14:creationId xmlns:p14="http://schemas.microsoft.com/office/powerpoint/2010/main" val="685662921"/>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TotalTime>
  <Words>2710</Words>
  <Application>Microsoft Office PowerPoint</Application>
  <PresentationFormat>Presentación en pantalla (4:3)</PresentationFormat>
  <Paragraphs>186</Paragraphs>
  <Slides>54</Slides>
  <Notes>0</Notes>
  <HiddenSlides>0</HiddenSlides>
  <MMClips>0</MMClips>
  <ScaleCrop>false</ScaleCrop>
  <HeadingPairs>
    <vt:vector size="4" baseType="variant">
      <vt:variant>
        <vt:lpstr>Tema</vt:lpstr>
      </vt:variant>
      <vt:variant>
        <vt:i4>1</vt:i4>
      </vt:variant>
      <vt:variant>
        <vt:lpstr>Títulos de diapositiva</vt:lpstr>
      </vt:variant>
      <vt:variant>
        <vt:i4>54</vt:i4>
      </vt:variant>
    </vt:vector>
  </HeadingPairs>
  <TitlesOfParts>
    <vt:vector size="55" baseType="lpstr">
      <vt:lpstr>Diseño predeterminado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¡ASUMAMOS EL RETO DE REPARAR PARA AUMENTAR EL PODER DE LOS TRABAJADORES!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Andres Cardona [Comunicaciones Union]</dc:creator>
  <cp:lastModifiedBy>Andres Cardona [Comunicaciones Union]</cp:lastModifiedBy>
  <cp:revision>9</cp:revision>
  <dcterms:created xsi:type="dcterms:W3CDTF">2018-03-06T19:29:26Z</dcterms:created>
  <dcterms:modified xsi:type="dcterms:W3CDTF">2018-03-06T19:53:17Z</dcterms:modified>
</cp:coreProperties>
</file>