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81" r:id="rId6"/>
    <p:sldId id="280" r:id="rId7"/>
    <p:sldId id="282" r:id="rId8"/>
    <p:sldId id="283" r:id="rId9"/>
    <p:sldId id="284" r:id="rId10"/>
    <p:sldId id="279" r:id="rId11"/>
    <p:sldId id="265" r:id="rId1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83C5-64EC-458D-AF35-B836BE1DF8BC}" type="datetimeFigureOut">
              <a:rPr lang="es-CO" smtClean="0"/>
              <a:t>20/11/2019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8CD9-D5E5-4635-BB35-FCB16FD883C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83C5-64EC-458D-AF35-B836BE1DF8BC}" type="datetimeFigureOut">
              <a:rPr lang="es-CO" smtClean="0"/>
              <a:t>20/11/2019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8CD9-D5E5-4635-BB35-FCB16FD883C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83C5-64EC-458D-AF35-B836BE1DF8BC}" type="datetimeFigureOut">
              <a:rPr lang="es-CO" smtClean="0"/>
              <a:t>20/11/2019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8CD9-D5E5-4635-BB35-FCB16FD883C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83C5-64EC-458D-AF35-B836BE1DF8BC}" type="datetimeFigureOut">
              <a:rPr lang="es-CO" smtClean="0"/>
              <a:t>20/11/2019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8CD9-D5E5-4635-BB35-FCB16FD883C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83C5-64EC-458D-AF35-B836BE1DF8BC}" type="datetimeFigureOut">
              <a:rPr lang="es-CO" smtClean="0"/>
              <a:t>20/11/2019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8CD9-D5E5-4635-BB35-FCB16FD883C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83C5-64EC-458D-AF35-B836BE1DF8BC}" type="datetimeFigureOut">
              <a:rPr lang="es-CO" smtClean="0"/>
              <a:t>20/11/2019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8CD9-D5E5-4635-BB35-FCB16FD883C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83C5-64EC-458D-AF35-B836BE1DF8BC}" type="datetimeFigureOut">
              <a:rPr lang="es-CO" smtClean="0"/>
              <a:t>20/11/2019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8CD9-D5E5-4635-BB35-FCB16FD883C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83C5-64EC-458D-AF35-B836BE1DF8BC}" type="datetimeFigureOut">
              <a:rPr lang="es-CO" smtClean="0"/>
              <a:t>20/11/2019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8CD9-D5E5-4635-BB35-FCB16FD883C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83C5-64EC-458D-AF35-B836BE1DF8BC}" type="datetimeFigureOut">
              <a:rPr lang="es-CO" smtClean="0"/>
              <a:t>20/11/2019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8CD9-D5E5-4635-BB35-FCB16FD883C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83C5-64EC-458D-AF35-B836BE1DF8BC}" type="datetimeFigureOut">
              <a:rPr lang="es-CO" smtClean="0"/>
              <a:t>20/11/2019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8CD9-D5E5-4635-BB35-FCB16FD883C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83C5-64EC-458D-AF35-B836BE1DF8BC}" type="datetimeFigureOut">
              <a:rPr lang="es-CO" smtClean="0"/>
              <a:t>20/11/2019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88CD9-D5E5-4635-BB35-FCB16FD883C3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983C5-64EC-458D-AF35-B836BE1DF8BC}" type="datetimeFigureOut">
              <a:rPr lang="es-CO" smtClean="0"/>
              <a:t>20/11/2019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88CD9-D5E5-4635-BB35-FCB16FD883C3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actus.org.co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923340" y="900118"/>
            <a:ext cx="3214678" cy="2786081"/>
          </a:xfrm>
        </p:spPr>
        <p:txBody>
          <a:bodyPr>
            <a:normAutofit fontScale="90000"/>
          </a:bodyPr>
          <a:lstStyle/>
          <a:p>
            <a:r>
              <a:rPr lang="es-CO" sz="4000" dirty="0" smtClean="0"/>
              <a:t>Retos </a:t>
            </a:r>
            <a:r>
              <a:rPr lang="es-CO" sz="4000" dirty="0" err="1" smtClean="0"/>
              <a:t>psico</a:t>
            </a:r>
            <a:r>
              <a:rPr lang="es-CO" sz="4000" dirty="0" smtClean="0"/>
              <a:t>-socio-culturales para el acceso a la justicia de </a:t>
            </a:r>
            <a:r>
              <a:rPr lang="es-CO" sz="4000" dirty="0" err="1" smtClean="0"/>
              <a:t>trabajador@s</a:t>
            </a:r>
            <a:r>
              <a:rPr lang="es-CO" sz="4000" dirty="0" smtClean="0"/>
              <a:t> de flores.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4941168"/>
            <a:ext cx="3286116" cy="716067"/>
          </a:xfrm>
        </p:spPr>
        <p:txBody>
          <a:bodyPr>
            <a:noAutofit/>
          </a:bodyPr>
          <a:lstStyle/>
          <a:p>
            <a:r>
              <a:rPr lang="es-CO" sz="2400" b="1" dirty="0" smtClean="0"/>
              <a:t>Corporación Cactus</a:t>
            </a:r>
          </a:p>
          <a:p>
            <a:r>
              <a:rPr lang="es-CO" sz="2400" b="1" dirty="0" smtClean="0"/>
              <a:t>2019</a:t>
            </a:r>
            <a:endParaRPr lang="es-CO" sz="2400" b="1" dirty="0"/>
          </a:p>
        </p:txBody>
      </p:sp>
      <p:pic>
        <p:nvPicPr>
          <p:cNvPr id="4" name="Picture 4" descr="E:\1 CACTUS\1 Cactus 2014\Comunicación institucional\Plegable institucional\Logos\Cactus 2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39" y="79374"/>
            <a:ext cx="903262" cy="134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Resultado de imagen para floricultura colomb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136"/>
            <a:ext cx="4786346" cy="3643314"/>
          </a:xfrm>
          <a:prstGeom prst="rect">
            <a:avLst/>
          </a:prstGeom>
          <a:noFill/>
        </p:spPr>
      </p:pic>
      <p:pic>
        <p:nvPicPr>
          <p:cNvPr id="1030" name="Picture 6" descr="http://www6.rel-uita.org/sectores/flores/flores-cabezal-610d.JPG"/>
          <p:cNvPicPr>
            <a:picLocks noChangeAspect="1" noChangeArrowheads="1"/>
          </p:cNvPicPr>
          <p:nvPr/>
        </p:nvPicPr>
        <p:blipFill rotWithShape="1">
          <a:blip r:embed="rId4"/>
          <a:srcRect l="63667"/>
          <a:stretch/>
        </p:blipFill>
        <p:spPr bwMode="auto">
          <a:xfrm>
            <a:off x="5187461" y="3702814"/>
            <a:ext cx="2802943" cy="2928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 rotWithShape="1">
          <a:blip r:embed="rId2"/>
          <a:srcRect l="15264" t="12596" r="15967" b="4114"/>
          <a:stretch/>
        </p:blipFill>
        <p:spPr bwMode="auto">
          <a:xfrm>
            <a:off x="323529" y="188640"/>
            <a:ext cx="8496944" cy="6408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0535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es-ES" i="1" dirty="0" smtClean="0"/>
              <a:t>“La rosa sin espinas no sería rosa</a:t>
            </a:r>
          </a:p>
          <a:p>
            <a:pPr algn="ctr">
              <a:lnSpc>
                <a:spcPct val="90000"/>
              </a:lnSpc>
              <a:buNone/>
            </a:pPr>
            <a:r>
              <a:rPr lang="es-ES" i="1" dirty="0" smtClean="0"/>
              <a:t>y el cactus sin su flor carecería de esperanza”</a:t>
            </a:r>
          </a:p>
          <a:p>
            <a:pPr algn="r">
              <a:lnSpc>
                <a:spcPct val="90000"/>
              </a:lnSpc>
              <a:buNone/>
            </a:pPr>
            <a:endParaRPr lang="es-ES" i="1" dirty="0" smtClean="0"/>
          </a:p>
          <a:p>
            <a:pPr algn="r">
              <a:lnSpc>
                <a:spcPct val="90000"/>
              </a:lnSpc>
              <a:buNone/>
            </a:pPr>
            <a:endParaRPr lang="es-ES" i="1" dirty="0" smtClean="0"/>
          </a:p>
          <a:p>
            <a:pPr algn="r">
              <a:lnSpc>
                <a:spcPct val="90000"/>
              </a:lnSpc>
              <a:buNone/>
            </a:pPr>
            <a:endParaRPr lang="es-ES" i="1" dirty="0" smtClean="0"/>
          </a:p>
          <a:p>
            <a:pPr algn="r">
              <a:lnSpc>
                <a:spcPct val="90000"/>
              </a:lnSpc>
              <a:buNone/>
            </a:pPr>
            <a:endParaRPr lang="es-ES" i="1" dirty="0" smtClean="0"/>
          </a:p>
          <a:p>
            <a:pPr algn="r">
              <a:lnSpc>
                <a:spcPct val="90000"/>
              </a:lnSpc>
              <a:buNone/>
            </a:pPr>
            <a:endParaRPr lang="es-ES" i="1" dirty="0" smtClean="0"/>
          </a:p>
          <a:p>
            <a:pPr algn="ctr">
              <a:lnSpc>
                <a:spcPct val="90000"/>
              </a:lnSpc>
              <a:buNone/>
            </a:pPr>
            <a:r>
              <a:rPr lang="es-ES" sz="1800" i="1" dirty="0" smtClean="0"/>
              <a:t>Ricardo Zamudio</a:t>
            </a:r>
          </a:p>
          <a:p>
            <a:pPr algn="ctr">
              <a:lnSpc>
                <a:spcPct val="90000"/>
              </a:lnSpc>
              <a:buNone/>
            </a:pPr>
            <a:r>
              <a:rPr lang="es-ES" sz="1800" i="1" dirty="0" smtClean="0"/>
              <a:t>320 849 35 74</a:t>
            </a:r>
          </a:p>
          <a:p>
            <a:pPr algn="ctr">
              <a:lnSpc>
                <a:spcPct val="90000"/>
              </a:lnSpc>
              <a:buNone/>
            </a:pPr>
            <a:r>
              <a:rPr lang="es-ES" sz="1800" i="1" dirty="0" smtClean="0">
                <a:hlinkClick r:id="rId2"/>
              </a:rPr>
              <a:t>www.cactus.org.co</a:t>
            </a:r>
            <a:r>
              <a:rPr lang="es-ES" sz="1800" i="1" dirty="0" smtClean="0"/>
              <a:t> </a:t>
            </a:r>
          </a:p>
          <a:p>
            <a:pPr algn="ctr">
              <a:lnSpc>
                <a:spcPct val="90000"/>
              </a:lnSpc>
              <a:buNone/>
            </a:pPr>
            <a:r>
              <a:rPr lang="es-ES" sz="1800" i="1" dirty="0" smtClean="0"/>
              <a:t>Noviembre  20 de 2019</a:t>
            </a:r>
            <a:endParaRPr lang="es-CO" dirty="0"/>
          </a:p>
        </p:txBody>
      </p:sp>
      <p:pic>
        <p:nvPicPr>
          <p:cNvPr id="4" name="Picture 4" descr="E:\1 CACTUS\1 Cactus 2014\Comunicación institucional\Plegable institucional\Logos\Cactus 2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912" y="2510532"/>
            <a:ext cx="1363022" cy="202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0" y="274638"/>
            <a:ext cx="2928958" cy="1654164"/>
          </a:xfrm>
        </p:spPr>
        <p:txBody>
          <a:bodyPr>
            <a:normAutofit/>
          </a:bodyPr>
          <a:lstStyle/>
          <a:p>
            <a:r>
              <a:rPr lang="es-ES" sz="2800" b="1" dirty="0" smtClean="0"/>
              <a:t>Ubicación general de la floricultura</a:t>
            </a:r>
            <a:r>
              <a:rPr lang="es-ES" sz="2800" dirty="0" smtClean="0"/>
              <a:t/>
            </a:r>
            <a:br>
              <a:rPr lang="es-ES" sz="2800" dirty="0" smtClean="0"/>
            </a:br>
            <a:endParaRPr lang="es-ES" sz="14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500694" y="1700808"/>
            <a:ext cx="3357586" cy="4680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300 a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400 empresas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más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 municipios.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400" dirty="0" smtClean="0"/>
              <a:t>7,167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Has.: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73% Sabana de Bogotá,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24% Antioquia,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s-ES" sz="2400" noProof="0" dirty="0" smtClean="0"/>
              <a:t>2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Zona centro.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s-ES" sz="2400" noProof="0" dirty="0" smtClean="0"/>
              <a:t>1% Boyacá, Córdoba </a:t>
            </a:r>
            <a:r>
              <a:rPr lang="es-ES" sz="1300" noProof="0" dirty="0" smtClean="0"/>
              <a:t>(2015)</a:t>
            </a:r>
            <a:endParaRPr kumimoji="0" lang="es-ES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 descr="E:\1 CACTUS\1 Cactus 2014\Comunicación institucional\Plegable institucional\Logos\Cactus 2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0738" y="0"/>
            <a:ext cx="903262" cy="134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F:\1 CACTUS\1 Cactus 2015\Floricultura\mapaColombia_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14942" cy="6861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E:\1 CACTUS\1 Cactus 2014\Comunicación institucional\Plegable institucional\Logos\Cactus 2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39" y="79374"/>
            <a:ext cx="903262" cy="134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683568" y="410135"/>
            <a:ext cx="3881107" cy="2111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s-ES" sz="2000" b="1" dirty="0" smtClean="0">
                <a:solidFill>
                  <a:srgbClr val="000000"/>
                </a:solidFill>
              </a:rPr>
              <a:t>PRODUCCIÓN: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s-ES" sz="2000" b="1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s-CO" sz="2000" u="sng" dirty="0" smtClean="0"/>
              <a:t>Tendencia al crecimiento: </a:t>
            </a:r>
          </a:p>
          <a:p>
            <a:pPr>
              <a:lnSpc>
                <a:spcPct val="90000"/>
              </a:lnSpc>
              <a:defRPr/>
            </a:pPr>
            <a:r>
              <a:rPr lang="es-CO" sz="2000" dirty="0" smtClean="0"/>
              <a:t>7,167 Hectáreas (2015).</a:t>
            </a:r>
          </a:p>
          <a:p>
            <a:pPr>
              <a:lnSpc>
                <a:spcPct val="90000"/>
              </a:lnSpc>
              <a:defRPr/>
            </a:pPr>
            <a:r>
              <a:rPr lang="es-CO" sz="2000" dirty="0" smtClean="0"/>
              <a:t>247,142 toneladas (2015).</a:t>
            </a:r>
          </a:p>
          <a:p>
            <a:pPr>
              <a:lnSpc>
                <a:spcPct val="90000"/>
              </a:lnSpc>
              <a:defRPr/>
            </a:pPr>
            <a:r>
              <a:rPr lang="es-CO" sz="2000" dirty="0" smtClean="0"/>
              <a:t>Rendimientos: 35 Toneladas por Hectárea (2015).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s-CO" sz="1400" i="1" dirty="0" smtClean="0"/>
              <a:t>(</a:t>
            </a:r>
            <a:r>
              <a:rPr lang="es-CO" sz="1400" i="1" dirty="0"/>
              <a:t>Actualización del contexto de la floricultura de exportación en Colombia con énfasis en la Sabana de Bogotá (2013- 2015</a:t>
            </a:r>
            <a:r>
              <a:rPr lang="es-CO" sz="1400" i="1" dirty="0" smtClean="0"/>
              <a:t>). Cactus 2016).</a:t>
            </a:r>
          </a:p>
          <a:p>
            <a:pPr>
              <a:lnSpc>
                <a:spcPct val="90000"/>
              </a:lnSpc>
              <a:defRPr/>
            </a:pPr>
            <a:endParaRPr lang="es-CO" sz="1400" i="1" dirty="0" smtClean="0"/>
          </a:p>
          <a:p>
            <a:pPr lvl="0"/>
            <a:endParaRPr lang="es-CO" sz="2000" dirty="0" smtClean="0"/>
          </a:p>
          <a:p>
            <a:pPr marL="0" lvl="0" indent="0">
              <a:buNone/>
            </a:pPr>
            <a:endParaRPr lang="es-CO" sz="20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s-CO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676" y="852237"/>
            <a:ext cx="3720645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2956">
            <a:off x="611560" y="3568449"/>
            <a:ext cx="3628085" cy="250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788024" y="3877304"/>
            <a:ext cx="3744415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s-CO" b="1" dirty="0" smtClean="0">
                <a:ea typeface="Calibri"/>
                <a:cs typeface="Times New Roman"/>
              </a:rPr>
              <a:t>Exportación: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es-CO" b="1" dirty="0" smtClean="0">
                <a:ea typeface="Calibri"/>
                <a:cs typeface="Times New Roman"/>
              </a:rPr>
              <a:t>Segundo </a:t>
            </a:r>
            <a:r>
              <a:rPr lang="es-CO" b="1" dirty="0">
                <a:ea typeface="Calibri"/>
                <a:cs typeface="Times New Roman"/>
              </a:rPr>
              <a:t>exportador mundial</a:t>
            </a:r>
            <a:r>
              <a:rPr lang="es-CO" dirty="0">
                <a:ea typeface="Calibri"/>
                <a:cs typeface="Times New Roman"/>
              </a:rPr>
              <a:t> (95% de la producción).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es-CO" b="1" dirty="0">
                <a:ea typeface="Calibri"/>
                <a:cs typeface="Times New Roman"/>
              </a:rPr>
              <a:t>Ventas:</a:t>
            </a:r>
            <a:r>
              <a:rPr lang="es-CO" dirty="0">
                <a:ea typeface="Calibri"/>
                <a:cs typeface="Times New Roman"/>
              </a:rPr>
              <a:t> 700 millones de dólares anuales.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es-CO" b="1" dirty="0">
                <a:ea typeface="Calibri"/>
                <a:cs typeface="Times New Roman"/>
              </a:rPr>
              <a:t>Destinos principales</a:t>
            </a:r>
            <a:r>
              <a:rPr lang="es-CO" dirty="0">
                <a:ea typeface="Calibri"/>
                <a:cs typeface="Times New Roman"/>
              </a:rPr>
              <a:t>: Estados Unidos (76%), Japón (4%), Reino Unido (4%), Unión  Europea.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3376" y="213913"/>
            <a:ext cx="6543692" cy="828775"/>
          </a:xfrm>
        </p:spPr>
        <p:txBody>
          <a:bodyPr>
            <a:normAutofit/>
          </a:bodyPr>
          <a:lstStyle/>
          <a:p>
            <a:r>
              <a:rPr lang="es-CO" dirty="0" err="1" smtClean="0"/>
              <a:t>Trabajador@s</a:t>
            </a:r>
            <a:r>
              <a:rPr lang="es-CO" dirty="0" smtClean="0"/>
              <a:t>: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75856" y="1268761"/>
            <a:ext cx="5040560" cy="2088231"/>
          </a:xfrm>
        </p:spPr>
        <p:txBody>
          <a:bodyPr>
            <a:normAutofit fontScale="32500" lnSpcReduction="20000"/>
          </a:bodyPr>
          <a:lstStyle/>
          <a:p>
            <a:r>
              <a:rPr lang="es-CO" sz="8000" b="1" dirty="0" smtClean="0"/>
              <a:t>130.000 empleos </a:t>
            </a:r>
            <a:r>
              <a:rPr lang="es-CO" sz="8000" dirty="0" smtClean="0"/>
              <a:t>(directos: 90.000 / indirectos: 40.000)  (64% mujeres).</a:t>
            </a:r>
          </a:p>
          <a:p>
            <a:r>
              <a:rPr lang="es-CO" sz="8000" b="1" dirty="0" smtClean="0"/>
              <a:t>Salario mínimo </a:t>
            </a:r>
            <a:r>
              <a:rPr lang="es-CO" sz="8000" dirty="0"/>
              <a:t>(</a:t>
            </a:r>
            <a:r>
              <a:rPr lang="es-CO" sz="8000" dirty="0" smtClean="0"/>
              <a:t>828.116 pesos, </a:t>
            </a:r>
            <a:r>
              <a:rPr lang="es-CO" sz="8000" dirty="0"/>
              <a:t>equivalente a 274 dólares mensuales</a:t>
            </a:r>
            <a:r>
              <a:rPr lang="es-CO" sz="8000" dirty="0" smtClean="0"/>
              <a:t>).</a:t>
            </a:r>
          </a:p>
          <a:p>
            <a:endParaRPr lang="es-CO" dirty="0"/>
          </a:p>
        </p:txBody>
      </p:sp>
      <p:pic>
        <p:nvPicPr>
          <p:cNvPr id="4" name="Picture 4" descr="E:\1 CACTUS\1 Cactus 2014\Comunicación institucional\Plegable institucional\Logos\Cactus 2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8293" y="0"/>
            <a:ext cx="903262" cy="134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.cactus.org.co/archivos/img/botones/publicaciones/revistasob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25519">
            <a:off x="589148" y="318004"/>
            <a:ext cx="2335157" cy="2918945"/>
          </a:xfrm>
          <a:prstGeom prst="rect">
            <a:avLst/>
          </a:prstGeom>
          <a:noFill/>
        </p:spPr>
      </p:pic>
      <p:sp>
        <p:nvSpPr>
          <p:cNvPr id="2052" name="AutoShape 4" descr="Resultado de imagen para Día de trabajadoras y trabajadores de fl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054" name="AutoShape 6" descr="Resultado de imagen para Día de trabajadoras y trabajadores de fl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056" name="AutoShape 8" descr="Resultado de imagen para Día de trabajadoras y trabajadores de fl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058" name="AutoShape 10" descr="Resultado de imagen para Día de trabajadoras y trabajadores de fl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060" name="AutoShape 12" descr="Resultado de imagen para Día de trabajadoras y trabajadores de fl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460374" y="3459121"/>
            <a:ext cx="7423994" cy="3096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8000" b="1" dirty="0" smtClean="0"/>
              <a:t>Situación laboral:</a:t>
            </a:r>
          </a:p>
          <a:p>
            <a:r>
              <a:rPr lang="es-CO" sz="8000" dirty="0" smtClean="0"/>
              <a:t>No </a:t>
            </a:r>
            <a:r>
              <a:rPr lang="es-CO" sz="8000" dirty="0"/>
              <a:t>ampliación de los empleos </a:t>
            </a:r>
            <a:r>
              <a:rPr lang="es-CO" sz="8000" dirty="0" smtClean="0"/>
              <a:t>directos.</a:t>
            </a:r>
          </a:p>
          <a:p>
            <a:r>
              <a:rPr lang="es-CO" sz="8000" dirty="0">
                <a:ea typeface="Calibri"/>
                <a:cs typeface="Times New Roman"/>
              </a:rPr>
              <a:t>Aumento de metas de </a:t>
            </a:r>
            <a:r>
              <a:rPr lang="es-CO" sz="8000" dirty="0" smtClean="0">
                <a:ea typeface="Calibri"/>
                <a:cs typeface="Times New Roman"/>
              </a:rPr>
              <a:t>producción.</a:t>
            </a:r>
            <a:endParaRPr lang="es-CO" sz="8000" dirty="0" smtClean="0"/>
          </a:p>
          <a:p>
            <a:r>
              <a:rPr lang="es-CO" sz="8000" dirty="0">
                <a:ea typeface="Calibri"/>
                <a:cs typeface="Times New Roman"/>
              </a:rPr>
              <a:t>Bajos </a:t>
            </a:r>
            <a:r>
              <a:rPr lang="es-CO" sz="8000" dirty="0" smtClean="0">
                <a:ea typeface="Calibri"/>
                <a:cs typeface="Times New Roman"/>
              </a:rPr>
              <a:t>ingresos.</a:t>
            </a:r>
          </a:p>
          <a:p>
            <a:r>
              <a:rPr lang="es-CO" sz="8000" dirty="0" smtClean="0"/>
              <a:t>Tercerización laboral: EST, CTA, SAS (organizaciones sociales).</a:t>
            </a:r>
          </a:p>
          <a:p>
            <a:r>
              <a:rPr lang="es-CO" sz="8000" dirty="0" smtClean="0"/>
              <a:t>Migración.</a:t>
            </a:r>
          </a:p>
          <a:p>
            <a:r>
              <a:rPr lang="es-CO" sz="8000" dirty="0" smtClean="0"/>
              <a:t>Afectación de su salud.</a:t>
            </a:r>
          </a:p>
          <a:p>
            <a:r>
              <a:rPr lang="es-CO" sz="8000" dirty="0" smtClean="0"/>
              <a:t>Baja afiliación sindical y </a:t>
            </a:r>
            <a:r>
              <a:rPr lang="es-CO" sz="8000" dirty="0"/>
              <a:t>c</a:t>
            </a:r>
            <a:r>
              <a:rPr lang="es-CO" sz="8000" dirty="0" smtClean="0"/>
              <a:t>ultura antisindical.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31093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Orientación y Asesoría jurídica Cactus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CO" dirty="0" smtClean="0"/>
              <a:t>2000 a 2010 (Tocancipá, Zipaquirá, Madrid, Sopó).</a:t>
            </a:r>
          </a:p>
          <a:p>
            <a:r>
              <a:rPr lang="es-CO" dirty="0" smtClean="0"/>
              <a:t>Motivos de consulta más frecuentes:</a:t>
            </a:r>
          </a:p>
          <a:p>
            <a:pPr lvl="1"/>
            <a:r>
              <a:rPr lang="es-CO" dirty="0"/>
              <a:t>Asesorías en derechos </a:t>
            </a:r>
            <a:r>
              <a:rPr lang="es-CO" dirty="0" smtClean="0"/>
              <a:t>laborales.</a:t>
            </a:r>
          </a:p>
          <a:p>
            <a:pPr lvl="1"/>
            <a:r>
              <a:rPr lang="es-CO" dirty="0"/>
              <a:t>Despido sin justa </a:t>
            </a:r>
            <a:r>
              <a:rPr lang="es-CO" dirty="0" smtClean="0"/>
              <a:t>causa.</a:t>
            </a:r>
          </a:p>
          <a:p>
            <a:pPr lvl="1"/>
            <a:r>
              <a:rPr lang="es-CO" dirty="0" smtClean="0"/>
              <a:t>Incumplimiento salarial.</a:t>
            </a:r>
          </a:p>
          <a:p>
            <a:pPr lvl="1"/>
            <a:r>
              <a:rPr lang="es-CO" dirty="0" smtClean="0"/>
              <a:t>Incumplimiento </a:t>
            </a:r>
            <a:r>
              <a:rPr lang="es-CO" dirty="0"/>
              <a:t>de obligaciones de seguridad </a:t>
            </a:r>
            <a:r>
              <a:rPr lang="es-CO" dirty="0" smtClean="0"/>
              <a:t>social.</a:t>
            </a:r>
          </a:p>
          <a:p>
            <a:pPr lvl="1"/>
            <a:r>
              <a:rPr lang="es-CO" dirty="0"/>
              <a:t>Enfermedades </a:t>
            </a:r>
            <a:r>
              <a:rPr lang="es-CO" dirty="0" smtClean="0"/>
              <a:t>profesionales.</a:t>
            </a:r>
          </a:p>
          <a:p>
            <a:pPr lvl="1"/>
            <a:r>
              <a:rPr lang="es-CO" dirty="0"/>
              <a:t>Acoso </a:t>
            </a:r>
            <a:r>
              <a:rPr lang="es-CO" dirty="0" smtClean="0"/>
              <a:t>Laboral.</a:t>
            </a:r>
          </a:p>
        </p:txBody>
      </p:sp>
      <p:pic>
        <p:nvPicPr>
          <p:cNvPr id="4" name="Picture 4" descr="E:\1 CACTUS\1 Cactus 2014\Comunicación institucional\Plegable institucional\Logos\Cactus 2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8293" y="0"/>
            <a:ext cx="903262" cy="134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8282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31093" cy="1143000"/>
          </a:xfrm>
        </p:spPr>
        <p:txBody>
          <a:bodyPr>
            <a:normAutofit/>
          </a:bodyPr>
          <a:lstStyle/>
          <a:p>
            <a:r>
              <a:rPr lang="es-CO" sz="3200" dirty="0" smtClean="0"/>
              <a:t>Problemáticas y retos para el Acceso a la justicia</a:t>
            </a:r>
            <a:endParaRPr lang="es-CO" sz="32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716016" y="1628800"/>
            <a:ext cx="3970784" cy="46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u="sng" dirty="0" smtClean="0"/>
              <a:t>Retos</a:t>
            </a:r>
            <a:r>
              <a:rPr lang="es-CO" dirty="0" smtClean="0"/>
              <a:t>:</a:t>
            </a:r>
            <a:endParaRPr lang="es-CO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592959"/>
              </p:ext>
            </p:extLst>
          </p:nvPr>
        </p:nvGraphicFramePr>
        <p:xfrm>
          <a:off x="827584" y="1397000"/>
          <a:ext cx="756084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672408"/>
              </a:tblGrid>
              <a:tr h="244723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PROBLEMAS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RETOS</a:t>
                      </a:r>
                      <a:endParaRPr lang="es-CO" dirty="0"/>
                    </a:p>
                  </a:txBody>
                  <a:tcPr/>
                </a:tc>
              </a:tr>
              <a:tr h="603425">
                <a:tc>
                  <a:txBody>
                    <a:bodyPr/>
                    <a:lstStyle/>
                    <a:p>
                      <a:r>
                        <a:rPr lang="es-CO" dirty="0" smtClean="0"/>
                        <a:t>1. </a:t>
                      </a:r>
                      <a:r>
                        <a:rPr lang="es-CO" u="sng" dirty="0" smtClean="0"/>
                        <a:t>Desconocimiento</a:t>
                      </a:r>
                      <a:r>
                        <a:rPr lang="es-CO" u="sng" baseline="0" dirty="0" smtClean="0"/>
                        <a:t> de los derechos </a:t>
                      </a:r>
                      <a:r>
                        <a:rPr lang="es-CO" baseline="0" dirty="0" smtClean="0"/>
                        <a:t>laborales por parte de </a:t>
                      </a:r>
                      <a:r>
                        <a:rPr lang="es-CO" baseline="0" dirty="0" err="1" smtClean="0"/>
                        <a:t>trabajador@s</a:t>
                      </a:r>
                      <a:r>
                        <a:rPr lang="es-CO" baseline="0" dirty="0" smtClean="0"/>
                        <a:t>.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Formación a </a:t>
                      </a:r>
                      <a:r>
                        <a:rPr lang="es-CO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trabajador@s</a:t>
                      </a: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sobre derechos laborales (Promotoras comunitarias de derechos laborales).</a:t>
                      </a:r>
                    </a:p>
                  </a:txBody>
                  <a:tcPr/>
                </a:tc>
              </a:tr>
              <a:tr h="965481">
                <a:tc>
                  <a:txBody>
                    <a:bodyPr/>
                    <a:lstStyle/>
                    <a:p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“Aunque los empleadores y las autoridades son responsables por la </a:t>
                      </a:r>
                      <a:r>
                        <a:rPr lang="es-CO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difusión </a:t>
                      </a: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los derechos, es claro que ninguno de estos actores realiza acción alguna para difundirlos”. </a:t>
                      </a:r>
                      <a:r>
                        <a:rPr lang="es-CO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(Informe floricultura Cactus 2010).</a:t>
                      </a:r>
                      <a:endParaRPr lang="es-CO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Presionar a las autoridades correspondientes y a sectores empresariales para que cumplan con esta obligación.</a:t>
                      </a:r>
                      <a:endParaRPr lang="es-CO" dirty="0"/>
                    </a:p>
                  </a:txBody>
                  <a:tcPr/>
                </a:tc>
              </a:tr>
              <a:tr h="16895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“Las Inspecciones de Trabajo… tienen como obligación hacer </a:t>
                      </a:r>
                      <a:r>
                        <a:rPr lang="es-CO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formación </a:t>
                      </a: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los empleadores en este sentido así como realizar acciones de divulgación, sin embargo, no lo hacen o las campañas tienen muy bajo alcance.”</a:t>
                      </a:r>
                      <a:r>
                        <a:rPr lang="es-CO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CO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(Informe floricultura Cactus 2010).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Presionar a las autoridades correspondientes para que cumplan con esta obligación.</a:t>
                      </a:r>
                    </a:p>
                    <a:p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4" descr="E:\1 CACTUS\1 Cactus 2014\Comunicación institucional\Plegable institucional\Logos\Cactus 2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8293" y="0"/>
            <a:ext cx="903262" cy="134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2288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045435"/>
              </p:ext>
            </p:extLst>
          </p:nvPr>
        </p:nvGraphicFramePr>
        <p:xfrm>
          <a:off x="457200" y="620688"/>
          <a:ext cx="8229600" cy="615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PROBLEMAS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RETOS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4. </a:t>
                      </a:r>
                      <a:r>
                        <a:rPr lang="es-CO" u="sng" dirty="0" smtClean="0"/>
                        <a:t>Bajo fortalecimiento institucional</a:t>
                      </a:r>
                      <a:r>
                        <a:rPr lang="es-CO" dirty="0" smtClean="0"/>
                        <a:t>: No se ha hecho efectiva en la mayoría de las empresas. (En 2015 solo habían 32 inspectores encargadas de atender a más de 116 municipios de Cundinamarca.)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Seguimiento al Plan de Acción Laboral</a:t>
                      </a:r>
                    </a:p>
                    <a:p>
                      <a:r>
                        <a:rPr lang="es-CO" dirty="0" smtClean="0"/>
                        <a:t> y presión para su cumplimiento.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5. </a:t>
                      </a:r>
                      <a:r>
                        <a:rPr lang="es-CO" u="sng" dirty="0" smtClean="0"/>
                        <a:t>Complejidad </a:t>
                      </a:r>
                      <a:r>
                        <a:rPr lang="es-CO" dirty="0" smtClean="0"/>
                        <a:t>de los procedimientos, instancias, lenguajes, tiempos,…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Desarrollar estrategias de</a:t>
                      </a:r>
                      <a:r>
                        <a:rPr lang="es-CO" baseline="0" dirty="0" smtClean="0"/>
                        <a:t> sensibilización y educación</a:t>
                      </a:r>
                      <a:r>
                        <a:rPr lang="es-CO" dirty="0" smtClean="0"/>
                        <a:t> desde la comunicación popular.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</a:t>
                      </a:r>
                      <a:r>
                        <a:rPr lang="es-CO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Bajo nivel de organización</a:t>
                      </a: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debido a las fuertes políticas antisindicales en el sector floricultor, incide en este nivel de desconocimiento. </a:t>
                      </a:r>
                      <a:r>
                        <a:rPr kumimoji="0" lang="es-CO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(Informe floricultura Cactus 2010).</a:t>
                      </a:r>
                      <a:endParaRPr lang="es-C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Promover</a:t>
                      </a:r>
                      <a:r>
                        <a:rPr lang="es-CO" baseline="0" dirty="0" smtClean="0"/>
                        <a:t> campañas permanentes y sostenidas de sindicalización en el sector.</a:t>
                      </a: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</a:t>
                      </a:r>
                      <a:r>
                        <a:rPr lang="es-CO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Cultura antisindical</a:t>
                      </a: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Del empresariado y de las mismas trabajadoras/es</a:t>
                      </a:r>
                      <a:r>
                        <a:rPr lang="es-CO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El 58% Nunca se organiza para presionar a la empresa seguido de un 23% que lo hace Pocas veces…. </a:t>
                      </a:r>
                      <a:r>
                        <a:rPr lang="es-CO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Nunca se afilian a un sindicato el 80% y Pocas veces un 8%. </a:t>
                      </a:r>
                      <a:endParaRPr lang="es-CO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sindicalización: Un factor importante de </a:t>
                      </a:r>
                      <a:r>
                        <a:rPr lang="es-CO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resiliencia</a:t>
                      </a: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es-CO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 gran importancia que cobra la organización sindical como factor protector de trabajadoras/es afiliados y, de manera indirecta, de no afiliados.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(Investigación: Flores colombianas: Entre el amor y el odio. Subjetividad y Factores psicosociales </a:t>
                      </a:r>
                      <a:r>
                        <a:rPr lang="es-CO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intralaborales</a:t>
                      </a:r>
                      <a:r>
                        <a:rPr lang="es-CO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CO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extralaborales</a:t>
                      </a:r>
                      <a:r>
                        <a:rPr lang="es-CO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individuales en trabajadoras y trabajadores florícolas de la Sabana de Bogotá. Cactus 2011). </a:t>
                      </a:r>
                    </a:p>
                    <a:p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E:\1 CACTUS\1 Cactus 2014\Comunicación institucional\Plegable institucional\Logos\Cactus 2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0738" y="0"/>
            <a:ext cx="903262" cy="134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6565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1237868"/>
              </p:ext>
            </p:extLst>
          </p:nvPr>
        </p:nvGraphicFramePr>
        <p:xfrm>
          <a:off x="457200" y="271780"/>
          <a:ext cx="8229600" cy="604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42691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PROBLEMAS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RETOS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Falta de </a:t>
                      </a:r>
                      <a:r>
                        <a:rPr lang="es-CO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formación política </a:t>
                      </a: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pensamiento crítico.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Espacios de formación política desde</a:t>
                      </a:r>
                      <a:r>
                        <a:rPr lang="es-CO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</a:t>
                      </a: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pensamiento crítico.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9. Poca o baja </a:t>
                      </a:r>
                      <a:r>
                        <a:rPr lang="es-CO" u="sng" dirty="0" smtClean="0"/>
                        <a:t>identidad</a:t>
                      </a:r>
                      <a:r>
                        <a:rPr lang="es-CO" baseline="0" dirty="0" smtClean="0"/>
                        <a:t> de las y los trabajadores como gremio.</a:t>
                      </a:r>
                      <a:endParaRPr lang="es-C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Espacios socio culturales de fortalecimiento de la identidad como </a:t>
                      </a:r>
                      <a:r>
                        <a:rPr lang="es-CO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trabajadora@s</a:t>
                      </a: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(Día</a:t>
                      </a:r>
                      <a:r>
                        <a:rPr lang="es-CO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las y los trabajadores de Flores – 14 de febrero</a:t>
                      </a:r>
                      <a:r>
                        <a:rPr lang="es-CO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Falta de </a:t>
                      </a:r>
                      <a:r>
                        <a:rPr lang="es-CO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empoderamiento personal </a:t>
                      </a: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de asumirse como </a:t>
                      </a:r>
                      <a:r>
                        <a:rPr lang="es-CO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sujeto de derechos</a:t>
                      </a:r>
                      <a:r>
                        <a:rPr lang="es-CO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“… uno tiene que callarse y dejar que cometan todas las injusticias que ellos quieran con los trabajadores, porque en el momento que uno hable, pues lo despiden del trabajo.”</a:t>
                      </a:r>
                      <a:endParaRPr lang="es-C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Fortalecimiento</a:t>
                      </a:r>
                      <a:r>
                        <a:rPr lang="es-CO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psicosocial: “</a:t>
                      </a: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Aunque en muchas ocasiones hay una demanda hacia los empresarios las mismas trabajadoras y trabajadores no siempre se dan su propio valor y esto hace que, aunque formalmente tengan derechos, no siempre se sientan merecedores de los mismos y, por tanto, no realicen acciones para su defensa.”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11. A veces determinados</a:t>
                      </a:r>
                      <a:r>
                        <a:rPr lang="es-CO" baseline="0" dirty="0" smtClean="0"/>
                        <a:t> </a:t>
                      </a:r>
                      <a:r>
                        <a:rPr lang="es-CO" u="sng" dirty="0" smtClean="0"/>
                        <a:t>liderazgos</a:t>
                      </a:r>
                      <a:r>
                        <a:rPr lang="es-CO" dirty="0" smtClean="0"/>
                        <a:t> sindicales no permiten el crecimiento de otros nuevos.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Espacios de fortalecimiento y capacitación de líderes/as sindicales, y de su capacidad para generar nuevos liderazgos.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12. </a:t>
                      </a:r>
                      <a:r>
                        <a:rPr lang="es-CO" u="sng" dirty="0" smtClean="0"/>
                        <a:t>Distancia entre directivas </a:t>
                      </a:r>
                      <a:r>
                        <a:rPr lang="es-CO" u="sng" baseline="0" dirty="0" smtClean="0"/>
                        <a:t>sindicales y sus bases</a:t>
                      </a:r>
                      <a:r>
                        <a:rPr lang="es-CO" baseline="0" dirty="0" smtClean="0"/>
                        <a:t> (ejemplo reciente).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Procurar</a:t>
                      </a:r>
                      <a:r>
                        <a:rPr lang="es-CO" baseline="0" dirty="0" smtClean="0"/>
                        <a:t> comunicación fluida de </a:t>
                      </a:r>
                      <a:r>
                        <a:rPr lang="es-CO" baseline="0" dirty="0" err="1" smtClean="0"/>
                        <a:t>SentiPensamientos</a:t>
                      </a:r>
                      <a:r>
                        <a:rPr lang="es-CO" baseline="0" dirty="0" smtClean="0"/>
                        <a:t> entre directivas sindicales y sus bases. 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E:\1 CACTUS\1 Cactus 2014\Comunicación institucional\Plegable institucional\Logos\Cactus 2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8293" y="0"/>
            <a:ext cx="903262" cy="134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4166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1248406"/>
            <a:ext cx="4392487" cy="436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9046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906</Words>
  <Application>Microsoft Office PowerPoint</Application>
  <PresentationFormat>Presentación en pantalla (4:3)</PresentationFormat>
  <Paragraphs>88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Tema de Office</vt:lpstr>
      <vt:lpstr>Retos psico-socio-culturales para el acceso a la justicia de trabajador@s de flores. </vt:lpstr>
      <vt:lpstr>Ubicación general de la floricultura </vt:lpstr>
      <vt:lpstr>Presentación de PowerPoint</vt:lpstr>
      <vt:lpstr>Trabajador@s:</vt:lpstr>
      <vt:lpstr>Orientación y Asesoría jurídica Cactus</vt:lpstr>
      <vt:lpstr>Problemáticas y retos para el Acceso a la justicia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Contexto general de la floricultura de exportación en Colombia</dc:title>
  <dc:creator>GATO</dc:creator>
  <cp:lastModifiedBy>Pulo</cp:lastModifiedBy>
  <cp:revision>110</cp:revision>
  <dcterms:created xsi:type="dcterms:W3CDTF">2015-09-22T15:35:48Z</dcterms:created>
  <dcterms:modified xsi:type="dcterms:W3CDTF">2019-11-20T19:52:49Z</dcterms:modified>
</cp:coreProperties>
</file>