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ato" charset="0"/>
      <p:regular r:id="rId8"/>
      <p:bold r:id="rId9"/>
      <p:italic r:id="rId10"/>
      <p:boldItalic r:id="rId11"/>
    </p:embeddedFont>
    <p:embeddedFont>
      <p:font typeface="Raleway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A2931A3-D817-49E2-B5A3-EA18F9ABF99E}">
  <a:tblStyle styleId="{2A2931A3-D817-49E2-B5A3-EA18F9ABF9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3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1234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b5ed0ddd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b5ed0ddd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b5ed0ddd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b5ed0ddd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b5ed0ddd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b5ed0ddd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Informe sobre el Acceso a la Justicia </a:t>
            </a:r>
            <a:endParaRPr sz="2400"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4294967295"/>
          </p:nvPr>
        </p:nvSpPr>
        <p:spPr>
          <a:xfrm>
            <a:off x="535775" y="2636375"/>
            <a:ext cx="5197200" cy="19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Diego López 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Director Corporación Justicia y Libertad</a:t>
            </a:r>
            <a:endParaRPr sz="1800" b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2250" y="712150"/>
            <a:ext cx="2588851" cy="14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75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1429475" y="2090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749025" y="82954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1. Contexto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4294967295"/>
          </p:nvPr>
        </p:nvSpPr>
        <p:spPr>
          <a:xfrm>
            <a:off x="659100" y="1796350"/>
            <a:ext cx="3912900" cy="29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 Magdalena medio</a:t>
            </a:r>
            <a:r>
              <a:rPr lang="en" sz="1400" dirty="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Una historia de violencia </a:t>
            </a:r>
            <a:r>
              <a:rPr lang="en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 olvido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lvl="0" indent="-317500">
              <a:spcBef>
                <a:spcPts val="1000"/>
              </a:spcBef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 sindicalismo </a:t>
            </a:r>
            <a:r>
              <a:rPr lang="en" sz="14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palmero</a:t>
            </a:r>
            <a:r>
              <a:rPr lang="en" sz="1400" dirty="0" smtClean="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 dirty="0" smtClean="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dirty="0" smtClean="0">
                <a:latin typeface="Raleway"/>
                <a:ea typeface="Raleway"/>
                <a:cs typeface="Raleway"/>
                <a:sym typeface="Raleway"/>
              </a:rPr>
              <a:t>La 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lucha por los derechos</a:t>
            </a:r>
            <a:r>
              <a:rPr lang="en" sz="12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 </a:t>
            </a:r>
            <a:r>
              <a:rPr lang="en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acceso a la justicia en la </a:t>
            </a:r>
            <a:r>
              <a:rPr lang="en" sz="14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ruralidad</a:t>
            </a:r>
          </a:p>
          <a:p>
            <a:pPr marL="13970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None/>
            </a:pPr>
            <a:r>
              <a:rPr lang="en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4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 </a:t>
            </a:r>
            <a:r>
              <a:rPr lang="en" sz="1200" dirty="0" smtClean="0">
                <a:latin typeface="Raleway"/>
                <a:ea typeface="Raleway"/>
                <a:cs typeface="Raleway"/>
                <a:sym typeface="Raleway"/>
              </a:rPr>
              <a:t>La 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lucha por los derechos</a:t>
            </a:r>
            <a:r>
              <a:rPr lang="en" sz="1400" dirty="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 dirty="0">
                <a:latin typeface="Raleway"/>
                <a:ea typeface="Raleway"/>
                <a:cs typeface="Raleway"/>
                <a:sym typeface="Raleway"/>
              </a:rPr>
            </a:b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1225" y="463900"/>
            <a:ext cx="3161748" cy="4215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Casos de estudio</a:t>
            </a:r>
            <a:endParaRPr>
              <a:solidFill>
                <a:schemeClr val="lt2"/>
              </a:solidFill>
            </a:endParaRPr>
          </a:p>
        </p:txBody>
      </p:sp>
      <p:graphicFrame>
        <p:nvGraphicFramePr>
          <p:cNvPr id="89" name="Google Shape;89;p15"/>
          <p:cNvGraphicFramePr/>
          <p:nvPr/>
        </p:nvGraphicFramePr>
        <p:xfrm>
          <a:off x="361875" y="2393975"/>
          <a:ext cx="8347150" cy="719125"/>
        </p:xfrm>
        <a:graphic>
          <a:graphicData uri="http://schemas.openxmlformats.org/drawingml/2006/table">
            <a:tbl>
              <a:tblPr>
                <a:noFill/>
                <a:tableStyleId>{2A2931A3-D817-49E2-B5A3-EA18F9ABF99E}</a:tableStyleId>
              </a:tblPr>
              <a:tblGrid>
                <a:gridCol w="623600"/>
                <a:gridCol w="623600"/>
                <a:gridCol w="623600"/>
                <a:gridCol w="833025"/>
                <a:gridCol w="504775"/>
                <a:gridCol w="623600"/>
                <a:gridCol w="623600"/>
                <a:gridCol w="623600"/>
                <a:gridCol w="623600"/>
                <a:gridCol w="623600"/>
                <a:gridCol w="623600"/>
                <a:gridCol w="413250"/>
                <a:gridCol w="983700"/>
              </a:tblGrid>
              <a:tr h="719125">
                <a:tc gridSpan="1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</a:rPr>
                        <a:t>2015                              2017                                                2018</a:t>
                      </a:r>
                      <a:endParaRPr sz="18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0" name="Google Shape;90;p15"/>
          <p:cNvCxnSpPr/>
          <p:nvPr/>
        </p:nvCxnSpPr>
        <p:spPr>
          <a:xfrm rot="10800000">
            <a:off x="569975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646175" y="1235062"/>
            <a:ext cx="23157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Enero 2015 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4294967295"/>
          </p:nvPr>
        </p:nvSpPr>
        <p:spPr>
          <a:xfrm>
            <a:off x="646175" y="1560463"/>
            <a:ext cx="29466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/>
              <a:t>Luis Bastidas - Sintrainagro Puerto Wilches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092809" y="3668337"/>
            <a:ext cx="23157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Septiembre 2015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4294967295"/>
          </p:nvPr>
        </p:nvSpPr>
        <p:spPr>
          <a:xfrm>
            <a:off x="1183284" y="4060425"/>
            <a:ext cx="2315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Denuncia Art. 200 - Sintrainagro Minas</a:t>
            </a:r>
            <a:endParaRPr sz="1400"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3653732" y="1235062"/>
            <a:ext cx="23532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Agosto 2017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4294967295"/>
          </p:nvPr>
        </p:nvSpPr>
        <p:spPr>
          <a:xfrm>
            <a:off x="3668974" y="1560476"/>
            <a:ext cx="23532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DLP &amp; D Inversiones SAS - Sintrainagro Minas</a:t>
            </a:r>
            <a:endParaRPr sz="1400" dirty="0"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025347" y="3382750"/>
            <a:ext cx="23532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Ener0 2018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4294967295"/>
          </p:nvPr>
        </p:nvSpPr>
        <p:spPr>
          <a:xfrm>
            <a:off x="6134800" y="3908000"/>
            <a:ext cx="23532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Indupalma Ltda. - UGTTA</a:t>
            </a:r>
            <a:endParaRPr sz="1400" dirty="0"/>
          </a:p>
        </p:txBody>
      </p:sp>
      <p:cxnSp>
        <p:nvCxnSpPr>
          <p:cNvPr id="99" name="Google Shape;99;p15"/>
          <p:cNvCxnSpPr/>
          <p:nvPr/>
        </p:nvCxnSpPr>
        <p:spPr>
          <a:xfrm>
            <a:off x="927475" y="3113100"/>
            <a:ext cx="0" cy="8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0" name="Google Shape;100;p15"/>
          <p:cNvCxnSpPr/>
          <p:nvPr/>
        </p:nvCxnSpPr>
        <p:spPr>
          <a:xfrm rot="10800000">
            <a:off x="3653725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1" name="Google Shape;101;p15"/>
          <p:cNvCxnSpPr/>
          <p:nvPr/>
        </p:nvCxnSpPr>
        <p:spPr>
          <a:xfrm>
            <a:off x="6037800" y="3164800"/>
            <a:ext cx="0" cy="8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2" name="Google Shape;102;p15"/>
          <p:cNvSpPr txBox="1"/>
          <p:nvPr/>
        </p:nvSpPr>
        <p:spPr>
          <a:xfrm>
            <a:off x="6339625" y="1235039"/>
            <a:ext cx="27396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Diciembre 2018</a:t>
            </a:r>
            <a:endParaRPr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4294967295"/>
          </p:nvPr>
        </p:nvSpPr>
        <p:spPr>
          <a:xfrm>
            <a:off x="6223300" y="1627325"/>
            <a:ext cx="25386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Agropecuaria La Unión S.A. - Sintrainagro Puerto Wilches </a:t>
            </a:r>
            <a:endParaRPr sz="1400"/>
          </a:p>
        </p:txBody>
      </p:sp>
      <p:cxnSp>
        <p:nvCxnSpPr>
          <p:cNvPr id="104" name="Google Shape;104;p15"/>
          <p:cNvCxnSpPr/>
          <p:nvPr/>
        </p:nvCxnSpPr>
        <p:spPr>
          <a:xfrm rot="10800000">
            <a:off x="6265500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Problemas estructurales </a:t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6049100" y="1988900"/>
            <a:ext cx="27387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6295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 Concepción de los derecho</a:t>
            </a:r>
            <a:endParaRPr sz="21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0" dirty="0"/>
              <a:t>Presunción de ilegalidad</a:t>
            </a:r>
            <a:endParaRPr sz="1400" b="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" sz="1400" b="0" dirty="0" smtClean="0"/>
              <a:t>Función oficiosa del derecho del trabajo y mora judicial</a:t>
            </a:r>
            <a:br>
              <a:rPr lang="en" sz="1400" b="0" dirty="0" smtClean="0"/>
            </a:br>
            <a:r>
              <a:rPr lang="en" sz="1400" b="0" dirty="0" smtClean="0"/>
              <a:t/>
            </a:r>
            <a:br>
              <a:rPr lang="en" sz="1400" b="0" dirty="0" smtClean="0"/>
            </a:br>
            <a:r>
              <a:rPr lang="es-CO" sz="1400" b="0" dirty="0" smtClean="0"/>
              <a:t>Derechos </a:t>
            </a:r>
            <a:r>
              <a:rPr lang="es-CO" sz="1400" b="0" dirty="0"/>
              <a:t>son recursos</a:t>
            </a:r>
            <a:br>
              <a:rPr lang="es-CO" sz="1400" b="0" dirty="0"/>
            </a:br>
            <a:endParaRPr sz="1400" b="0" dirty="0"/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Contratación temporal </a:t>
            </a:r>
            <a:endParaRPr sz="2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b="0"/>
              <a:t>Límites al ejercicio al derecho de asociación sindical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Ausencia de institucionalidad</a:t>
            </a:r>
            <a:endParaRPr sz="2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0"/>
              <a:t>Jueces del trabajo</a:t>
            </a:r>
            <a:endParaRPr sz="1400" b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b="0"/>
              <a:t>Inspección laboral</a:t>
            </a:r>
            <a:endParaRPr sz="1400" b="0"/>
          </a:p>
        </p:txBody>
      </p:sp>
      <p:sp>
        <p:nvSpPr>
          <p:cNvPr id="116" name="Google Shape;116;p16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GtRZ6OD7f8FFmX05krw9KmcXP8MaNsu_CeHWBbJouMS44yYjGNJG0LhYifP_CGV-HwxwUZwXrIFCc1jE3Yq4pM2x8E1JilWxJ939TsKgjaGHzzFgmQRz82oN_h3z_4q910rbpG8PY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800"/>
            <a:ext cx="9144000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13362" y="2827175"/>
            <a:ext cx="10681874" cy="53760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2" name="Google Shape;122;p17"/>
          <p:cNvSpPr/>
          <p:nvPr/>
        </p:nvSpPr>
        <p:spPr>
          <a:xfrm>
            <a:off x="0" y="-177800"/>
            <a:ext cx="3921600" cy="532115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4294967295"/>
          </p:nvPr>
        </p:nvSpPr>
        <p:spPr>
          <a:xfrm>
            <a:off x="0" y="349600"/>
            <a:ext cx="3921600" cy="40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5"/>
                </a:solidFill>
              </a:rPr>
              <a:t>Estrategias</a:t>
            </a:r>
            <a:endParaRPr sz="2800" b="1" dirty="0">
              <a:solidFill>
                <a:schemeClr val="accent5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1. Instalar capacidades para promover el acceso a la justicia  a través de la enseñanza de los derechos 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2. Promover el acceso a la justicia a través de acciones organizativas y de incidencia política 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3. Fortalecer canales electrónicos para el acceso a la justicia 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156</Words>
  <Application>Microsoft Office PowerPoint</Application>
  <PresentationFormat>Presentación en pantalla (16:9)</PresentationFormat>
  <Paragraphs>33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Lato</vt:lpstr>
      <vt:lpstr>Raleway</vt:lpstr>
      <vt:lpstr>Swiss</vt:lpstr>
      <vt:lpstr>Informe sobre el Acceso a la Justicia </vt:lpstr>
      <vt:lpstr>Presentación de PowerPoint</vt:lpstr>
      <vt:lpstr>Casos de estudio</vt:lpstr>
      <vt:lpstr>Problemas estructurales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sobre el Acceso a la Justicia</dc:title>
  <dc:creator>Diego López</dc:creator>
  <cp:lastModifiedBy>Diego López</cp:lastModifiedBy>
  <cp:revision>7</cp:revision>
  <dcterms:modified xsi:type="dcterms:W3CDTF">2019-11-20T19:29:56Z</dcterms:modified>
</cp:coreProperties>
</file>