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2" r:id="rId8"/>
    <p:sldId id="263" r:id="rId9"/>
    <p:sldId id="264" r:id="rId10"/>
    <p:sldId id="265" r:id="rId11"/>
    <p:sldId id="266" r:id="rId12"/>
    <p:sldId id="267" r:id="rId13"/>
    <p:sldId id="268" r:id="rId14"/>
    <p:sldId id="269" r:id="rId15"/>
    <p:sldId id="270" r:id="rId16"/>
    <p:sldId id="259" r:id="rId17"/>
    <p:sldId id="260" r:id="rId18"/>
    <p:sldId id="261" r:id="rId1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ell Morales Eraso" initials="MME" lastIdx="1" clrIdx="0">
    <p:extLst>
      <p:ext uri="{19B8F6BF-5375-455C-9EA6-DF929625EA0E}">
        <p15:presenceInfo xmlns:p15="http://schemas.microsoft.com/office/powerpoint/2012/main" userId="S::mmoralese@mintrabajo.gov.co::8300d49f-960d-4749-9c84-bd4f876477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9" d="100"/>
          <a:sy n="89" d="100"/>
        </p:scale>
        <p:origin x="43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6B29F9-1871-45CD-9037-A38CC60D90A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xmlns="" id="{3A4CD98E-A7F8-45D7-A51A-D32350307F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xmlns="" id="{6E0804B9-ED25-4794-A2B4-FF24A9FE1A01}"/>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D9FD19B7-ACAA-436E-B33E-ABB8DE85DD7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B539BEE2-D151-43EF-8164-EBEF9AFBFB74}"/>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65437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2724327-16D0-4882-B0B7-121BDB4AABC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xmlns="" id="{E92B538E-C139-41D9-8199-87CAD0BF9F3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BCED91D7-800A-4A33-81B1-00A1973A6302}"/>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D9CAC746-A4D2-4A42-B31C-16F59E7DAF5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FD5EEB40-9A89-490E-B4A6-6633669889C0}"/>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1777221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FEE7E9C6-69E1-43ED-B23A-B9F9284B4AF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xmlns="" id="{AA41C91A-D342-42D6-9C25-BB04D45002E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29E2E748-B638-4C00-B912-969326C1BBC5}"/>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12680C29-7AB1-4667-9886-CED4641283F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35C2323D-DE3B-4C42-9802-148598D1A3FE}"/>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03823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0EABC2D-0928-4307-BF28-15157D92541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98C89C11-A6F3-4400-A70F-EBEB601919B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3A29ABA8-65DE-4826-8D4F-BA0F06482943}"/>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AD91EBDA-4674-41E7-8AFA-EF77BFD3246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9E31B661-99CA-44DD-90FA-D1C3C9499957}"/>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23188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D32D12D-FA5C-494C-B438-C879EF93A84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C4ADD4D7-E130-43B8-A7A5-CC66435639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64549CEB-C8EB-41F3-BA46-E4C4316DE71B}"/>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50812B6A-7A09-40A1-B9BD-4F8B0B70FE3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B0B8BE10-FA6E-4AD3-BEA3-2FF459C9491D}"/>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192858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80FCB1A-DB86-4C85-9DD6-E3B93F4C4F3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B0EFBA12-85EA-4032-B2AB-5D92A0A72B8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xmlns="" id="{AE93DC4E-DE96-450F-B8BD-729403F801D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xmlns="" id="{F84C4E94-63D0-46BD-AD48-81D00DE2CD10}"/>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6" name="Marcador de pie de página 5">
            <a:extLst>
              <a:ext uri="{FF2B5EF4-FFF2-40B4-BE49-F238E27FC236}">
                <a16:creationId xmlns:a16="http://schemas.microsoft.com/office/drawing/2014/main" xmlns="" id="{50E721A0-4C6F-428A-A912-7937692BAB2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8FBBDDEF-78A1-4094-894C-E00490329FBC}"/>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426152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CE7C027-3D56-4A5F-9CB4-E481E34DE6D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0B77F495-8DDE-4470-84BE-BF86B032CA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A17EF692-25A0-44EC-AD3F-01503392AC3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xmlns="" id="{0957BD0A-923B-492D-AA8E-16F7739912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7B54B8E1-9D19-466D-99DD-1A4001BC507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xmlns="" id="{12914288-A2DB-4550-BA5D-8D4EE93C7234}"/>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8" name="Marcador de pie de página 7">
            <a:extLst>
              <a:ext uri="{FF2B5EF4-FFF2-40B4-BE49-F238E27FC236}">
                <a16:creationId xmlns:a16="http://schemas.microsoft.com/office/drawing/2014/main" xmlns="" id="{E51495C3-0AA0-48F9-80FA-2BCCD541A509}"/>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xmlns="" id="{03511800-B928-440A-8863-46478FA4E7FE}"/>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356787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4186B8A-25D4-408D-9FE8-17D4326C930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xmlns="" id="{B75FBA6D-CF0E-404A-8130-E7E3E874FE39}"/>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4" name="Marcador de pie de página 3">
            <a:extLst>
              <a:ext uri="{FF2B5EF4-FFF2-40B4-BE49-F238E27FC236}">
                <a16:creationId xmlns:a16="http://schemas.microsoft.com/office/drawing/2014/main" xmlns="" id="{73BF8254-2937-4636-9547-DE34542D8E45}"/>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xmlns="" id="{4BB73021-56D2-4684-8C72-FAD2FF9535FB}"/>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2838005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828D2E47-97E9-470C-9BF5-5292177F69B5}"/>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3" name="Marcador de pie de página 2">
            <a:extLst>
              <a:ext uri="{FF2B5EF4-FFF2-40B4-BE49-F238E27FC236}">
                <a16:creationId xmlns:a16="http://schemas.microsoft.com/office/drawing/2014/main" xmlns="" id="{CF4DE675-3A7F-4947-930F-FBE1A9E47F92}"/>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xmlns="" id="{B0214AF0-3080-42DB-B818-B3884B5B9DA5}"/>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12870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8AB1AF7-34AC-4DDE-B393-EAF1DD04FFB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188E1A7E-C29A-4C37-80CD-407A79B2B6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xmlns="" id="{8B0EFD90-0B18-4BA9-A766-5D2AE5AB18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7E2895BB-968F-401E-A78F-248F4336878C}"/>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6" name="Marcador de pie de página 5">
            <a:extLst>
              <a:ext uri="{FF2B5EF4-FFF2-40B4-BE49-F238E27FC236}">
                <a16:creationId xmlns:a16="http://schemas.microsoft.com/office/drawing/2014/main" xmlns="" id="{EFAA1398-822D-41E4-B7A1-7B7A18365E1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D1950AF7-6B01-4AA4-8208-9C2EB554DA35}"/>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14067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79EA11D-865A-42FD-B9BE-B88943E776E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xmlns="" id="{71B63026-7152-4957-96EE-EEB8D682F6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xmlns="" id="{2D8E2240-3A00-444C-8F39-5E673D2217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C6E4F707-B1AD-45B0-A7F6-B5F040762142}"/>
              </a:ext>
            </a:extLst>
          </p:cNvPr>
          <p:cNvSpPr>
            <a:spLocks noGrp="1"/>
          </p:cNvSpPr>
          <p:nvPr>
            <p:ph type="dt" sz="half" idx="10"/>
          </p:nvPr>
        </p:nvSpPr>
        <p:spPr/>
        <p:txBody>
          <a:bodyPr/>
          <a:lstStyle/>
          <a:p>
            <a:fld id="{088E1A59-E1CE-42CC-BD62-80F16A416A49}" type="datetimeFigureOut">
              <a:rPr lang="es-CO" smtClean="0"/>
              <a:t>20/11/2019</a:t>
            </a:fld>
            <a:endParaRPr lang="es-CO"/>
          </a:p>
        </p:txBody>
      </p:sp>
      <p:sp>
        <p:nvSpPr>
          <p:cNvPr id="6" name="Marcador de pie de página 5">
            <a:extLst>
              <a:ext uri="{FF2B5EF4-FFF2-40B4-BE49-F238E27FC236}">
                <a16:creationId xmlns:a16="http://schemas.microsoft.com/office/drawing/2014/main" xmlns="" id="{6E50DE9B-92C9-4A20-B16C-5129D2D410E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56A49013-8164-4EF0-86A0-ACA249F3C4FB}"/>
              </a:ext>
            </a:extLst>
          </p:cNvPr>
          <p:cNvSpPr>
            <a:spLocks noGrp="1"/>
          </p:cNvSpPr>
          <p:nvPr>
            <p:ph type="sldNum" sz="quarter" idx="12"/>
          </p:nvPr>
        </p:nvSpPr>
        <p:spPr/>
        <p:txBody>
          <a:bodyPr/>
          <a:lstStyle/>
          <a:p>
            <a:fld id="{30527CBF-832B-4B03-8828-90F46169DA6D}" type="slidenum">
              <a:rPr lang="es-CO" smtClean="0"/>
              <a:t>‹Nº›</a:t>
            </a:fld>
            <a:endParaRPr lang="es-CO"/>
          </a:p>
        </p:txBody>
      </p:sp>
    </p:spTree>
    <p:extLst>
      <p:ext uri="{BB962C8B-B14F-4D97-AF65-F5344CB8AC3E}">
        <p14:creationId xmlns:p14="http://schemas.microsoft.com/office/powerpoint/2010/main" val="255990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8AA2EEA2-A704-47D4-A6BB-2EDB643000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92C74E89-DB33-4685-ABBF-3F736ADCC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8A5E7B89-09B3-47F6-857E-C602E4A14D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E1A59-E1CE-42CC-BD62-80F16A416A49}" type="datetimeFigureOut">
              <a:rPr lang="es-CO" smtClean="0"/>
              <a:t>20/11/2019</a:t>
            </a:fld>
            <a:endParaRPr lang="es-CO"/>
          </a:p>
        </p:txBody>
      </p:sp>
      <p:sp>
        <p:nvSpPr>
          <p:cNvPr id="5" name="Marcador de pie de página 4">
            <a:extLst>
              <a:ext uri="{FF2B5EF4-FFF2-40B4-BE49-F238E27FC236}">
                <a16:creationId xmlns:a16="http://schemas.microsoft.com/office/drawing/2014/main" xmlns="" id="{5F683BB8-C465-4A2A-99B4-75E12E3F62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xmlns="" id="{1A2632A6-788B-4C3A-B9F4-B6C4CB4FEC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527CBF-832B-4B03-8828-90F46169DA6D}" type="slidenum">
              <a:rPr lang="es-CO" smtClean="0"/>
              <a:t>‹Nº›</a:t>
            </a:fld>
            <a:endParaRPr lang="es-CO"/>
          </a:p>
        </p:txBody>
      </p:sp>
    </p:spTree>
    <p:extLst>
      <p:ext uri="{BB962C8B-B14F-4D97-AF65-F5344CB8AC3E}">
        <p14:creationId xmlns:p14="http://schemas.microsoft.com/office/powerpoint/2010/main" val="354053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7C8A228E-033A-4163-9817-DB82BAB8C982}"/>
              </a:ext>
            </a:extLst>
          </p:cNvPr>
          <p:cNvSpPr>
            <a:spLocks noGrp="1"/>
          </p:cNvSpPr>
          <p:nvPr>
            <p:ph type="ctrTitle"/>
          </p:nvPr>
        </p:nvSpPr>
        <p:spPr>
          <a:xfrm>
            <a:off x="6746628" y="1783959"/>
            <a:ext cx="4645250" cy="2889114"/>
          </a:xfrm>
        </p:spPr>
        <p:txBody>
          <a:bodyPr anchor="b">
            <a:normAutofit/>
          </a:bodyPr>
          <a:lstStyle/>
          <a:p>
            <a:pPr algn="l"/>
            <a:r>
              <a:rPr lang="es-CO" sz="4200" b="1">
                <a:solidFill>
                  <a:schemeClr val="bg1"/>
                </a:solidFill>
              </a:rPr>
              <a:t>COMISIÓN ESPECIAL DE TRATAMIENTO DE CASOS ANTE LA OIT CETCOIT</a:t>
            </a:r>
          </a:p>
        </p:txBody>
      </p:sp>
      <p:sp>
        <p:nvSpPr>
          <p:cNvPr id="12" name="Freeform: Shape 11">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a:extLst>
              <a:ext uri="{FF2B5EF4-FFF2-40B4-BE49-F238E27FC236}">
                <a16:creationId xmlns:a16="http://schemas.microsoft.com/office/drawing/2014/main" xmlns="" id="{59C8C384-9B57-46E6-A970-2219B6781A5D}"/>
              </a:ext>
            </a:extLst>
          </p:cNvPr>
          <p:cNvPicPr/>
          <p:nvPr/>
        </p:nvPicPr>
        <p:blipFill>
          <a:blip r:embed="rId2"/>
          <a:stretch>
            <a:fillRect/>
          </a:stretch>
        </p:blipFill>
        <p:spPr>
          <a:xfrm>
            <a:off x="419382" y="2243994"/>
            <a:ext cx="4047843" cy="1001841"/>
          </a:xfrm>
          <a:prstGeom prst="rect">
            <a:avLst/>
          </a:prstGeom>
        </p:spPr>
      </p:pic>
    </p:spTree>
    <p:extLst>
      <p:ext uri="{BB962C8B-B14F-4D97-AF65-F5344CB8AC3E}">
        <p14:creationId xmlns:p14="http://schemas.microsoft.com/office/powerpoint/2010/main" val="4273058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443536" y="684034"/>
            <a:ext cx="5661283" cy="5816977"/>
          </a:xfrm>
          <a:prstGeom prst="rect">
            <a:avLst/>
          </a:prstGeom>
        </p:spPr>
        <p:txBody>
          <a:bodyPr wrap="square">
            <a:spAutoFit/>
          </a:bodyPr>
          <a:lstStyle/>
          <a:p>
            <a:pPr lvl="0" algn="ctr"/>
            <a:r>
              <a:rPr lang="es-CO" sz="1200" b="1" dirty="0">
                <a:solidFill>
                  <a:schemeClr val="bg1"/>
                </a:solidFill>
              </a:rPr>
              <a:t>Mesa de Seguimiento al Convenio 189 de la OIT.</a:t>
            </a:r>
          </a:p>
          <a:p>
            <a:pPr lvl="0"/>
            <a:endParaRPr lang="es-CO" sz="1200" b="1" dirty="0">
              <a:solidFill>
                <a:schemeClr val="bg1"/>
              </a:solidFill>
            </a:endParaRPr>
          </a:p>
          <a:p>
            <a:pPr lvl="0" algn="just"/>
            <a:r>
              <a:rPr lang="es-CO" sz="1200" dirty="0">
                <a:solidFill>
                  <a:schemeClr val="bg1"/>
                </a:solidFill>
              </a:rPr>
              <a:t> Instancia tripartita creada en el marco de la Ley 1788 de 2016 y resolución 2757 de 2016 y se ha adelantado una campaña de medios públicos para la promoción de derechos y pago de la prima a Trabajadoras Domésticas concertada y desarrollada juntamente con las organizaciones pertenecientes al Intersindical de Trabajo Doméstico de promoción de derechos en el lugar de trabajo con la Dirección de riesgo Laborales Dirección de Inspección Vigilancia y Control y la Dirección de Derechos Fundamentales. </a:t>
            </a:r>
          </a:p>
          <a:p>
            <a:pPr lvl="0" algn="just"/>
            <a:r>
              <a:rPr lang="es-CO" sz="1200" dirty="0">
                <a:solidFill>
                  <a:schemeClr val="bg1"/>
                </a:solidFill>
              </a:rPr>
              <a:t>El 22 de marzo de 2018 en sesión de Mesa de seguimiento se presentó la siguiente estructura temática para abordar la Agenda Intersindical del Sector de Trabajo Doméstico:</a:t>
            </a:r>
            <a:endParaRPr lang="es-CO" sz="1200" dirty="0">
              <a:solidFill>
                <a:schemeClr val="bg1"/>
              </a:solidFill>
              <a:effectLst/>
            </a:endParaRPr>
          </a:p>
          <a:p>
            <a:pPr algn="just"/>
            <a:r>
              <a:rPr lang="es-CO" sz="1200" dirty="0">
                <a:solidFill>
                  <a:schemeClr val="bg1"/>
                </a:solidFill>
              </a:rPr>
              <a:t> </a:t>
            </a:r>
            <a:endParaRPr lang="es-CO" sz="1200" dirty="0">
              <a:solidFill>
                <a:schemeClr val="bg1"/>
              </a:solidFill>
              <a:effectLst/>
            </a:endParaRPr>
          </a:p>
          <a:p>
            <a:pPr lvl="0" algn="just"/>
            <a:r>
              <a:rPr lang="es-CO" sz="1200" dirty="0">
                <a:solidFill>
                  <a:schemeClr val="bg1"/>
                </a:solidFill>
              </a:rPr>
              <a:t>Aspectos Jurídicos Relevantes con ocasión del Servicio Doméstico:</a:t>
            </a:r>
            <a:endParaRPr lang="es-CO" sz="1200" dirty="0">
              <a:solidFill>
                <a:schemeClr val="bg1"/>
              </a:solidFill>
              <a:effectLst/>
            </a:endParaRPr>
          </a:p>
          <a:p>
            <a:pPr lvl="1" algn="just"/>
            <a:r>
              <a:rPr lang="es-CO" sz="1200" dirty="0">
                <a:solidFill>
                  <a:schemeClr val="bg1"/>
                </a:solidFill>
              </a:rPr>
              <a:t>Adecuación de la normatividad vigente a las trabajadoras domésticas.</a:t>
            </a:r>
            <a:endParaRPr lang="es-CO" sz="1200" dirty="0">
              <a:solidFill>
                <a:schemeClr val="bg1"/>
              </a:solidFill>
              <a:effectLst/>
            </a:endParaRPr>
          </a:p>
          <a:p>
            <a:pPr lvl="1" algn="just"/>
            <a:r>
              <a:rPr lang="es-CO" sz="1200" dirty="0">
                <a:solidFill>
                  <a:schemeClr val="bg1"/>
                </a:solidFill>
              </a:rPr>
              <a:t>Capacitación en derecho colectivo.</a:t>
            </a:r>
            <a:endParaRPr lang="es-CO" sz="1200" dirty="0">
              <a:solidFill>
                <a:schemeClr val="bg1"/>
              </a:solidFill>
              <a:effectLst/>
            </a:endParaRPr>
          </a:p>
          <a:p>
            <a:pPr lvl="2" algn="just"/>
            <a:r>
              <a:rPr lang="es-CO" sz="1200" dirty="0">
                <a:solidFill>
                  <a:schemeClr val="bg1"/>
                </a:solidFill>
              </a:rPr>
              <a:t>Formación en el crecimiento sindical </a:t>
            </a:r>
            <a:endParaRPr lang="es-CO" sz="1200" dirty="0">
              <a:solidFill>
                <a:schemeClr val="bg1"/>
              </a:solidFill>
              <a:effectLst/>
            </a:endParaRPr>
          </a:p>
          <a:p>
            <a:pPr lvl="1" algn="just"/>
            <a:r>
              <a:rPr lang="es-CO" sz="1200" dirty="0">
                <a:solidFill>
                  <a:schemeClr val="bg1"/>
                </a:solidFill>
              </a:rPr>
              <a:t>Clasificación de los riesgos laborales de la trabajadora domesticas</a:t>
            </a:r>
            <a:endParaRPr lang="es-CO" sz="1200" dirty="0">
              <a:solidFill>
                <a:schemeClr val="bg1"/>
              </a:solidFill>
              <a:effectLst/>
            </a:endParaRPr>
          </a:p>
          <a:p>
            <a:pPr lvl="1" algn="just"/>
            <a:r>
              <a:rPr lang="es-CO" sz="1200" dirty="0">
                <a:solidFill>
                  <a:schemeClr val="bg1"/>
                </a:solidFill>
              </a:rPr>
              <a:t>Capacitación en los mecanismos de acceso a la justicia para las trabajadoras domesticas</a:t>
            </a:r>
            <a:endParaRPr lang="es-CO" sz="1200" dirty="0">
              <a:solidFill>
                <a:schemeClr val="bg1"/>
              </a:solidFill>
              <a:effectLst/>
            </a:endParaRPr>
          </a:p>
          <a:p>
            <a:pPr lvl="0" algn="just"/>
            <a:r>
              <a:rPr lang="es-CO" sz="1200" dirty="0">
                <a:solidFill>
                  <a:schemeClr val="bg1"/>
                </a:solidFill>
              </a:rPr>
              <a:t>Trabajo Doméstico con componente de género y afrocolombianidad</a:t>
            </a:r>
            <a:endParaRPr lang="es-CO" sz="1200" dirty="0">
              <a:solidFill>
                <a:schemeClr val="bg1"/>
              </a:solidFill>
              <a:effectLst/>
            </a:endParaRPr>
          </a:p>
          <a:p>
            <a:pPr lvl="1" algn="just"/>
            <a:r>
              <a:rPr lang="es-CO" sz="1200" dirty="0">
                <a:solidFill>
                  <a:schemeClr val="bg1"/>
                </a:solidFill>
              </a:rPr>
              <a:t>Identidad de género y cooperación a nivel regional  </a:t>
            </a:r>
            <a:endParaRPr lang="es-CO" sz="1200" dirty="0">
              <a:solidFill>
                <a:schemeClr val="bg1"/>
              </a:solidFill>
              <a:effectLst/>
            </a:endParaRPr>
          </a:p>
          <a:p>
            <a:pPr lvl="0" algn="just"/>
            <a:r>
              <a:rPr lang="es-CO" sz="1200" dirty="0">
                <a:solidFill>
                  <a:schemeClr val="bg1"/>
                </a:solidFill>
              </a:rPr>
              <a:t>Seguridad social y trabajo doméstico </a:t>
            </a:r>
            <a:endParaRPr lang="es-CO" sz="1200" dirty="0">
              <a:solidFill>
                <a:schemeClr val="bg1"/>
              </a:solidFill>
              <a:effectLst/>
            </a:endParaRPr>
          </a:p>
          <a:p>
            <a:pPr lvl="1" algn="just"/>
            <a:r>
              <a:rPr lang="es-CO" sz="1200" dirty="0">
                <a:solidFill>
                  <a:schemeClr val="bg1"/>
                </a:solidFill>
              </a:rPr>
              <a:t>Pisos de protección para las trabajadoras domesticas </a:t>
            </a:r>
            <a:endParaRPr lang="es-CO" sz="1200" dirty="0">
              <a:solidFill>
                <a:schemeClr val="bg1"/>
              </a:solidFill>
              <a:effectLst/>
            </a:endParaRPr>
          </a:p>
          <a:p>
            <a:pPr lvl="1" algn="just"/>
            <a:r>
              <a:rPr lang="es-CO" sz="1200" dirty="0">
                <a:solidFill>
                  <a:schemeClr val="bg1"/>
                </a:solidFill>
              </a:rPr>
              <a:t>Agencias de trabajo doméstico e inclusión de la categoría de la categoría de trabajadora doméstica en agencias de colocación y servicio público de empleo y bolsas de empleo.   </a:t>
            </a:r>
            <a:endParaRPr lang="es-CO" sz="1200" dirty="0">
              <a:solidFill>
                <a:schemeClr val="bg1"/>
              </a:solidFill>
              <a:effectLst/>
            </a:endParaRPr>
          </a:p>
          <a:p>
            <a:pPr lvl="0" algn="just"/>
            <a:r>
              <a:rPr lang="es-CO" sz="1200" dirty="0">
                <a:solidFill>
                  <a:schemeClr val="bg1"/>
                </a:solidFill>
              </a:rPr>
              <a:t>Inspección Vigilancia y control para el servicio domestico </a:t>
            </a:r>
            <a:endParaRPr lang="es-CO" sz="1200" dirty="0">
              <a:solidFill>
                <a:schemeClr val="bg1"/>
              </a:solidFill>
              <a:effectLst/>
            </a:endParaRPr>
          </a:p>
          <a:p>
            <a:pPr lvl="1" algn="just"/>
            <a:r>
              <a:rPr lang="es-CO" sz="1200" dirty="0">
                <a:solidFill>
                  <a:schemeClr val="bg1"/>
                </a:solidFill>
              </a:rPr>
              <a:t>Ruta especial de inspección laboral a ahogares</a:t>
            </a:r>
            <a:endParaRPr lang="es-CO" sz="1200" dirty="0">
              <a:solidFill>
                <a:schemeClr val="bg1"/>
              </a:solidFill>
              <a:effectLst/>
            </a:endParaRPr>
          </a:p>
          <a:p>
            <a:pPr lvl="1" algn="just"/>
            <a:r>
              <a:rPr lang="es-CO" sz="1200" dirty="0">
                <a:solidFill>
                  <a:schemeClr val="bg1"/>
                </a:solidFill>
              </a:rPr>
              <a:t>Planes anuales de inspección a hogares.</a:t>
            </a:r>
            <a:endParaRPr lang="es-CO" sz="1200" dirty="0">
              <a:solidFill>
                <a:schemeClr val="bg1"/>
              </a:solidFill>
              <a:effectLst/>
            </a:endParaRPr>
          </a:p>
          <a:p>
            <a:pPr algn="just"/>
            <a:r>
              <a:rPr lang="es-CO" sz="1200" dirty="0">
                <a:solidFill>
                  <a:schemeClr val="bg1"/>
                </a:solidFill>
              </a:rPr>
              <a:t>Campañas de difusión y pedagógica del trabajo doméstico. </a:t>
            </a:r>
          </a:p>
        </p:txBody>
      </p:sp>
    </p:spTree>
    <p:extLst>
      <p:ext uri="{BB962C8B-B14F-4D97-AF65-F5344CB8AC3E}">
        <p14:creationId xmlns:p14="http://schemas.microsoft.com/office/powerpoint/2010/main" val="1530529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351749" y="2128546"/>
            <a:ext cx="5661283" cy="2769989"/>
          </a:xfrm>
          <a:prstGeom prst="rect">
            <a:avLst/>
          </a:prstGeom>
        </p:spPr>
        <p:txBody>
          <a:bodyPr wrap="square">
            <a:spAutoFit/>
          </a:bodyPr>
          <a:lstStyle/>
          <a:p>
            <a:pPr algn="ctr"/>
            <a:r>
              <a:rPr lang="es-CO" b="1" dirty="0">
                <a:solidFill>
                  <a:schemeClr val="bg1"/>
                </a:solidFill>
              </a:rPr>
              <a:t>Productividad</a:t>
            </a:r>
            <a:r>
              <a:rPr lang="es-CO" dirty="0">
                <a:solidFill>
                  <a:schemeClr val="bg1"/>
                </a:solidFill>
              </a:rPr>
              <a:t>. </a:t>
            </a:r>
          </a:p>
          <a:p>
            <a:pPr algn="just"/>
            <a:endParaRPr lang="es-CO" dirty="0">
              <a:solidFill>
                <a:schemeClr val="bg1"/>
              </a:solidFill>
            </a:endParaRPr>
          </a:p>
          <a:p>
            <a:pPr algn="just"/>
            <a:r>
              <a:rPr lang="es-CO" dirty="0">
                <a:solidFill>
                  <a:schemeClr val="bg1"/>
                </a:solidFill>
              </a:rPr>
              <a:t>Instancia Tripartita creada en el marco de la Ley 278 de 1996. Se reunió en noviembre de 2018 el cual resultó concertada la metodología y cálculo de la cifra de productividad total de los factores PTF y productividad laboral en el marco de la negociación del salario mínimo. Esta cifra hace parte de los parámetros legales para determinar el incremento salarial para el año 2019. </a:t>
            </a:r>
          </a:p>
          <a:p>
            <a:pPr lvl="0" algn="ctr"/>
            <a:endParaRPr lang="es-CO" sz="1200" dirty="0">
              <a:solidFill>
                <a:schemeClr val="bg1"/>
              </a:solidFill>
            </a:endParaRPr>
          </a:p>
        </p:txBody>
      </p:sp>
    </p:spTree>
    <p:extLst>
      <p:ext uri="{BB962C8B-B14F-4D97-AF65-F5344CB8AC3E}">
        <p14:creationId xmlns:p14="http://schemas.microsoft.com/office/powerpoint/2010/main" val="520575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285053" y="1767040"/>
            <a:ext cx="5661283" cy="2769989"/>
          </a:xfrm>
          <a:prstGeom prst="rect">
            <a:avLst/>
          </a:prstGeom>
        </p:spPr>
        <p:txBody>
          <a:bodyPr wrap="square">
            <a:spAutoFit/>
          </a:bodyPr>
          <a:lstStyle/>
          <a:p>
            <a:pPr algn="ctr"/>
            <a:r>
              <a:rPr lang="es-CO" b="1" dirty="0">
                <a:solidFill>
                  <a:schemeClr val="bg1"/>
                </a:solidFill>
              </a:rPr>
              <a:t>Mesa Pensional</a:t>
            </a:r>
            <a:r>
              <a:rPr lang="es-CO" dirty="0">
                <a:solidFill>
                  <a:schemeClr val="bg1"/>
                </a:solidFill>
              </a:rPr>
              <a:t>. </a:t>
            </a:r>
          </a:p>
          <a:p>
            <a:pPr algn="just"/>
            <a:endParaRPr lang="es-CO" dirty="0">
              <a:solidFill>
                <a:schemeClr val="bg1"/>
              </a:solidFill>
            </a:endParaRPr>
          </a:p>
          <a:p>
            <a:pPr algn="just"/>
            <a:r>
              <a:rPr lang="es-CO" dirty="0">
                <a:solidFill>
                  <a:schemeClr val="bg1"/>
                </a:solidFill>
              </a:rPr>
              <a:t>Creada como un acuerdo de la CPCPSL en el marco de la negociación del salario mínimo en diciembre de 2018, esta mesa tiene el propósito de analizar y hacer seguimiento al sistema pensional. Se instaló en enero de 2019 y se ha estudiado propuestas acordadas en la CPCPSL en 2013 relativa a la disminución de los aportes a salud del 12 al 4% para los pensionados.  </a:t>
            </a:r>
          </a:p>
          <a:p>
            <a:pPr lvl="0" algn="ctr"/>
            <a:endParaRPr lang="es-CO" sz="1200" dirty="0">
              <a:solidFill>
                <a:schemeClr val="bg1"/>
              </a:solidFill>
            </a:endParaRPr>
          </a:p>
        </p:txBody>
      </p:sp>
    </p:spTree>
    <p:extLst>
      <p:ext uri="{BB962C8B-B14F-4D97-AF65-F5344CB8AC3E}">
        <p14:creationId xmlns:p14="http://schemas.microsoft.com/office/powerpoint/2010/main" val="283153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xmlns="" id="{4F74D28C-3268-4E35-8EE1-D92CB4A85A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xmlns="" id="{58D44E42-C462-4105-BC86-FE75B4E3C4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6095F1A4-1700-4AA2-A06F-ED9C663E9893}"/>
              </a:ext>
            </a:extLst>
          </p:cNvPr>
          <p:cNvPicPr>
            <a:picLocks noGrp="1"/>
          </p:cNvPicPr>
          <p:nvPr>
            <p:ph idx="1"/>
          </p:nvPr>
        </p:nvPicPr>
        <p:blipFill>
          <a:blip r:embed="rId2"/>
          <a:stretch>
            <a:fillRect/>
          </a:stretch>
        </p:blipFill>
        <p:spPr>
          <a:xfrm>
            <a:off x="364241" y="2188076"/>
            <a:ext cx="4105275" cy="1016055"/>
          </a:xfrm>
          <a:prstGeom prst="rect">
            <a:avLst/>
          </a:prstGeom>
        </p:spPr>
      </p:pic>
      <p:sp>
        <p:nvSpPr>
          <p:cNvPr id="5" name="Rectángulo 4">
            <a:extLst>
              <a:ext uri="{FF2B5EF4-FFF2-40B4-BE49-F238E27FC236}">
                <a16:creationId xmlns:a16="http://schemas.microsoft.com/office/drawing/2014/main" xmlns="" id="{D3A5B8E0-1675-4C02-AEDC-8AE99E7BC111}"/>
              </a:ext>
            </a:extLst>
          </p:cNvPr>
          <p:cNvSpPr/>
          <p:nvPr/>
        </p:nvSpPr>
        <p:spPr>
          <a:xfrm>
            <a:off x="6658044" y="2871982"/>
            <a:ext cx="5006336" cy="3181684"/>
          </a:xfrm>
          <a:prstGeom prst="rect">
            <a:avLst/>
          </a:prstGeom>
        </p:spPr>
        <p:txBody>
          <a:bodyPr vert="horz" lIns="91440" tIns="45720" rIns="91440" bIns="45720" rtlCol="0" anchor="t">
            <a:normAutofit/>
          </a:bodyPr>
          <a:lstStyle/>
          <a:p>
            <a:pPr indent="-228600" algn="just">
              <a:lnSpc>
                <a:spcPct val="90000"/>
              </a:lnSpc>
              <a:spcAft>
                <a:spcPts val="600"/>
              </a:spcAft>
              <a:buFont typeface="Arial" panose="020B0604020202020204" pitchFamily="34" charset="0"/>
              <a:buChar char="•"/>
            </a:pPr>
            <a:r>
              <a:rPr lang="es-CO" sz="2400" dirty="0"/>
              <a:t>Desde el Viceministerio de Relaciones Laborales e Inspección se han propiciado más de 500 reuniones, con la solución de importantes conflictos como:</a:t>
            </a:r>
          </a:p>
        </p:txBody>
      </p:sp>
    </p:spTree>
    <p:extLst>
      <p:ext uri="{BB962C8B-B14F-4D97-AF65-F5344CB8AC3E}">
        <p14:creationId xmlns:p14="http://schemas.microsoft.com/office/powerpoint/2010/main" val="41294572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xmlns="" id="{4F74D28C-3268-4E35-8EE1-D92CB4A85A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xmlns="" id="{58D44E42-C462-4105-BC86-FE75B4E3C4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6095F1A4-1700-4AA2-A06F-ED9C663E9893}"/>
              </a:ext>
            </a:extLst>
          </p:cNvPr>
          <p:cNvPicPr>
            <a:picLocks noGrp="1"/>
          </p:cNvPicPr>
          <p:nvPr>
            <p:ph idx="1"/>
          </p:nvPr>
        </p:nvPicPr>
        <p:blipFill>
          <a:blip r:embed="rId2"/>
          <a:stretch>
            <a:fillRect/>
          </a:stretch>
        </p:blipFill>
        <p:spPr>
          <a:xfrm>
            <a:off x="364241" y="2188076"/>
            <a:ext cx="4105275" cy="1016055"/>
          </a:xfrm>
          <a:prstGeom prst="rect">
            <a:avLst/>
          </a:prstGeom>
        </p:spPr>
      </p:pic>
      <p:sp>
        <p:nvSpPr>
          <p:cNvPr id="5" name="Rectángulo 4">
            <a:extLst>
              <a:ext uri="{FF2B5EF4-FFF2-40B4-BE49-F238E27FC236}">
                <a16:creationId xmlns:a16="http://schemas.microsoft.com/office/drawing/2014/main" xmlns="" id="{D3A5B8E0-1675-4C02-AEDC-8AE99E7BC111}"/>
              </a:ext>
            </a:extLst>
          </p:cNvPr>
          <p:cNvSpPr/>
          <p:nvPr/>
        </p:nvSpPr>
        <p:spPr>
          <a:xfrm>
            <a:off x="6658044" y="2871982"/>
            <a:ext cx="5006336" cy="3181684"/>
          </a:xfrm>
          <a:prstGeom prst="rect">
            <a:avLst/>
          </a:prstGeom>
        </p:spPr>
        <p:txBody>
          <a:bodyPr vert="horz" lIns="91440" tIns="45720" rIns="91440" bIns="45720" rtlCol="0" anchor="t">
            <a:normAutofit/>
          </a:bodyPr>
          <a:lstStyle/>
          <a:p>
            <a:pPr indent="-228600" algn="just">
              <a:lnSpc>
                <a:spcPct val="90000"/>
              </a:lnSpc>
              <a:spcAft>
                <a:spcPts val="600"/>
              </a:spcAft>
              <a:buFont typeface="Arial" panose="020B0604020202020204" pitchFamily="34" charset="0"/>
              <a:buChar char="•"/>
            </a:pPr>
            <a:endParaRPr lang="es-CO" sz="2400" dirty="0"/>
          </a:p>
        </p:txBody>
      </p:sp>
      <p:sp>
        <p:nvSpPr>
          <p:cNvPr id="2" name="Rectángulo 1">
            <a:extLst>
              <a:ext uri="{FF2B5EF4-FFF2-40B4-BE49-F238E27FC236}">
                <a16:creationId xmlns:a16="http://schemas.microsoft.com/office/drawing/2014/main" xmlns="" id="{A9351043-46E1-445D-80C8-F678398F82D5}"/>
              </a:ext>
            </a:extLst>
          </p:cNvPr>
          <p:cNvSpPr/>
          <p:nvPr/>
        </p:nvSpPr>
        <p:spPr>
          <a:xfrm>
            <a:off x="6914053" y="751344"/>
            <a:ext cx="4494318" cy="5355312"/>
          </a:xfrm>
          <a:prstGeom prst="rect">
            <a:avLst/>
          </a:prstGeom>
        </p:spPr>
        <p:txBody>
          <a:bodyPr wrap="square">
            <a:spAutoFit/>
          </a:bodyPr>
          <a:lstStyle/>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El paro de TC Buen. </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la huelga de los sindicatos SINTRAFUAC, SINPROFUAC en la Universidad fundación Autónoma.</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el paro de SINTRAAERONAUTICOS en la Aero Civil. </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la Huelga de SINTRAPROACEITES en </a:t>
            </a:r>
            <a:r>
              <a:rPr lang="es-CO" dirty="0" err="1">
                <a:latin typeface="Arial" panose="020B0604020202020204" pitchFamily="34" charset="0"/>
                <a:ea typeface="Calibri" panose="020F0502020204030204" pitchFamily="34" charset="0"/>
              </a:rPr>
              <a:t>Indupalma</a:t>
            </a:r>
            <a:r>
              <a:rPr lang="es-CO" dirty="0">
                <a:latin typeface="Arial" panose="020B0604020202020204" pitchFamily="34" charset="0"/>
                <a:ea typeface="Calibri" panose="020F0502020204030204" pitchFamily="34" charset="0"/>
              </a:rPr>
              <a:t>.</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la Huelga del sindicato SINTRAMIENERGETICA en la Mina el Roble en Antioquia.</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Intervención en el paro judicial. </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la huelga en Agro Unión puerto Wilches con </a:t>
            </a:r>
            <a:r>
              <a:rPr lang="es-CO" dirty="0" err="1">
                <a:latin typeface="Arial" panose="020B0604020202020204" pitchFamily="34" charset="0"/>
                <a:ea typeface="Calibri" panose="020F0502020204030204" pitchFamily="34" charset="0"/>
              </a:rPr>
              <a:t>Sintrainagro</a:t>
            </a:r>
            <a:r>
              <a:rPr lang="es-CO" dirty="0">
                <a:latin typeface="Arial" panose="020B0604020202020204" pitchFamily="34" charset="0"/>
                <a:ea typeface="Calibri" panose="020F0502020204030204" pitchFamily="34" charset="0"/>
              </a:rPr>
              <a:t>.</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a:latin typeface="Arial" panose="020B0604020202020204" pitchFamily="34" charset="0"/>
                <a:ea typeface="Calibri" panose="020F0502020204030204" pitchFamily="34" charset="0"/>
              </a:rPr>
              <a:t>huelga de hambre sindicato somos K.</a:t>
            </a:r>
            <a:endParaRPr lang="es-CO" dirty="0">
              <a:effectLst/>
              <a:latin typeface="Calibri" panose="020F0502020204030204" pitchFamily="34" charset="0"/>
              <a:ea typeface="Calibri" panose="020F0502020204030204" pitchFamily="34" charset="0"/>
            </a:endParaRPr>
          </a:p>
          <a:p>
            <a:pPr marL="342900" lvl="0" indent="-342900" algn="just">
              <a:spcAft>
                <a:spcPts val="0"/>
              </a:spcAft>
              <a:buFont typeface="Wingdings" panose="05000000000000000000" pitchFamily="2" charset="2"/>
              <a:buChar char=""/>
            </a:pPr>
            <a:r>
              <a:rPr lang="es-CO" dirty="0" err="1">
                <a:latin typeface="Arial" panose="020B0604020202020204" pitchFamily="34" charset="0"/>
                <a:ea typeface="Calibri" panose="020F0502020204030204" pitchFamily="34" charset="0"/>
              </a:rPr>
              <a:t>Bancamia</a:t>
            </a:r>
            <a:r>
              <a:rPr lang="es-CO" dirty="0">
                <a:latin typeface="Arial" panose="020B0604020202020204" pitchFamily="34" charset="0"/>
                <a:ea typeface="Calibri" panose="020F0502020204030204" pitchFamily="34" charset="0"/>
              </a:rPr>
              <a:t> y su sindicato firmaron la convención después de vencido el plazo de arreglo directo y habiéndose votado el tribunal de arbitramento</a:t>
            </a:r>
            <a:endParaRPr lang="es-CO"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2784898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xmlns="" id="{4F74D28C-3268-4E35-8EE1-D92CB4A85A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xmlns="" id="{58D44E42-C462-4105-BC86-FE75B4E3C4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6095F1A4-1700-4AA2-A06F-ED9C663E9893}"/>
              </a:ext>
            </a:extLst>
          </p:cNvPr>
          <p:cNvPicPr>
            <a:picLocks noGrp="1"/>
          </p:cNvPicPr>
          <p:nvPr>
            <p:ph idx="1"/>
          </p:nvPr>
        </p:nvPicPr>
        <p:blipFill>
          <a:blip r:embed="rId2"/>
          <a:stretch>
            <a:fillRect/>
          </a:stretch>
        </p:blipFill>
        <p:spPr>
          <a:xfrm>
            <a:off x="364241" y="2188076"/>
            <a:ext cx="4105275" cy="1016055"/>
          </a:xfrm>
          <a:prstGeom prst="rect">
            <a:avLst/>
          </a:prstGeom>
        </p:spPr>
      </p:pic>
      <p:sp>
        <p:nvSpPr>
          <p:cNvPr id="5" name="Rectángulo 4">
            <a:extLst>
              <a:ext uri="{FF2B5EF4-FFF2-40B4-BE49-F238E27FC236}">
                <a16:creationId xmlns:a16="http://schemas.microsoft.com/office/drawing/2014/main" xmlns="" id="{D3A5B8E0-1675-4C02-AEDC-8AE99E7BC111}"/>
              </a:ext>
            </a:extLst>
          </p:cNvPr>
          <p:cNvSpPr/>
          <p:nvPr/>
        </p:nvSpPr>
        <p:spPr>
          <a:xfrm>
            <a:off x="6658044" y="2871982"/>
            <a:ext cx="5006336" cy="3181684"/>
          </a:xfrm>
          <a:prstGeom prst="rect">
            <a:avLst/>
          </a:prstGeom>
        </p:spPr>
        <p:txBody>
          <a:bodyPr vert="horz" lIns="91440" tIns="45720" rIns="91440" bIns="45720" rtlCol="0" anchor="t">
            <a:normAutofit/>
          </a:bodyPr>
          <a:lstStyle/>
          <a:p>
            <a:pPr indent="-228600" algn="just">
              <a:lnSpc>
                <a:spcPct val="90000"/>
              </a:lnSpc>
              <a:spcAft>
                <a:spcPts val="600"/>
              </a:spcAft>
              <a:buFont typeface="Arial" panose="020B0604020202020204" pitchFamily="34" charset="0"/>
              <a:buChar char="•"/>
            </a:pPr>
            <a:endParaRPr lang="es-CO" sz="2400" dirty="0"/>
          </a:p>
        </p:txBody>
      </p:sp>
      <p:sp>
        <p:nvSpPr>
          <p:cNvPr id="2" name="Rectángulo 1">
            <a:extLst>
              <a:ext uri="{FF2B5EF4-FFF2-40B4-BE49-F238E27FC236}">
                <a16:creationId xmlns:a16="http://schemas.microsoft.com/office/drawing/2014/main" xmlns="" id="{A9351043-46E1-445D-80C8-F678398F82D5}"/>
              </a:ext>
            </a:extLst>
          </p:cNvPr>
          <p:cNvSpPr/>
          <p:nvPr/>
        </p:nvSpPr>
        <p:spPr>
          <a:xfrm>
            <a:off x="6765563" y="529442"/>
            <a:ext cx="4494318" cy="5632311"/>
          </a:xfrm>
          <a:prstGeom prst="rect">
            <a:avLst/>
          </a:prstGeom>
        </p:spPr>
        <p:txBody>
          <a:bodyPr wrap="square">
            <a:spAutoFit/>
          </a:bodyPr>
          <a:lstStyle/>
          <a:p>
            <a:pPr marL="285750" lvl="0" indent="-285750">
              <a:buFont typeface="Wingdings" panose="05000000000000000000" pitchFamily="2" charset="2"/>
              <a:buChar char="ü"/>
            </a:pPr>
            <a:r>
              <a:rPr lang="es-CO" dirty="0"/>
              <a:t>Min defensa firma del acuerdo colectivo con las 4 fuerzas. </a:t>
            </a:r>
          </a:p>
          <a:p>
            <a:pPr marL="285750" lvl="0" indent="-285750">
              <a:buFont typeface="Wingdings" panose="05000000000000000000" pitchFamily="2" charset="2"/>
              <a:buChar char="ü"/>
            </a:pPr>
            <a:r>
              <a:rPr lang="es-CO" dirty="0"/>
              <a:t>Firma convención cruz roja y </a:t>
            </a:r>
            <a:r>
              <a:rPr lang="es-CO" dirty="0" err="1"/>
              <a:t>sintracronal</a:t>
            </a:r>
            <a:r>
              <a:rPr lang="es-CO" dirty="0"/>
              <a:t>.</a:t>
            </a:r>
          </a:p>
          <a:p>
            <a:pPr marL="285750" lvl="0" indent="-285750">
              <a:buFont typeface="Wingdings" panose="05000000000000000000" pitchFamily="2" charset="2"/>
              <a:buChar char="ü"/>
            </a:pPr>
            <a:r>
              <a:rPr lang="es-CO" dirty="0"/>
              <a:t>Firma acuerdo migración Colombia.</a:t>
            </a:r>
          </a:p>
          <a:p>
            <a:pPr marL="285750" lvl="0" indent="-285750">
              <a:buFont typeface="Wingdings" panose="05000000000000000000" pitchFamily="2" charset="2"/>
              <a:buChar char="ü"/>
            </a:pPr>
            <a:r>
              <a:rPr lang="es-CO" dirty="0"/>
              <a:t>Firma en </a:t>
            </a:r>
            <a:r>
              <a:rPr lang="es-CO" dirty="0" err="1"/>
              <a:t>Cerromatoso</a:t>
            </a:r>
            <a:r>
              <a:rPr lang="es-CO" dirty="0"/>
              <a:t> de la convención colectiva en etapa de arreglo directo, por primera vez. </a:t>
            </a:r>
          </a:p>
          <a:p>
            <a:pPr marL="285750" lvl="0" indent="-285750">
              <a:buFont typeface="Wingdings" panose="05000000000000000000" pitchFamily="2" charset="2"/>
              <a:buChar char="ü"/>
            </a:pPr>
            <a:r>
              <a:rPr lang="es-CO" dirty="0"/>
              <a:t>Brinsa firma de la convención colectiva. </a:t>
            </a:r>
          </a:p>
          <a:p>
            <a:pPr marL="268288" lvl="0"/>
            <a:r>
              <a:rPr lang="es-CO" dirty="0"/>
              <a:t>instituto cancerológico firma convención                    colectiva.</a:t>
            </a:r>
          </a:p>
          <a:p>
            <a:pPr marL="285750" lvl="0" indent="-285750">
              <a:buFont typeface="Wingdings" panose="05000000000000000000" pitchFamily="2" charset="2"/>
              <a:buChar char="ü"/>
            </a:pPr>
            <a:r>
              <a:rPr lang="es-CO" dirty="0"/>
              <a:t>Una vez votada la huelga y a 2 días de la hora cero en el conflicto colectivo de </a:t>
            </a:r>
            <a:r>
              <a:rPr lang="es-CO" dirty="0" err="1"/>
              <a:t>Sintrainagro</a:t>
            </a:r>
            <a:r>
              <a:rPr lang="es-CO" dirty="0"/>
              <a:t> y los empresarios bananeros afiliados a AUGURA suscribieron la convención colectiva.</a:t>
            </a:r>
          </a:p>
          <a:p>
            <a:pPr marL="285750" lvl="0" indent="-285750">
              <a:buFont typeface="Wingdings" panose="05000000000000000000" pitchFamily="2" charset="2"/>
              <a:buChar char="ü"/>
            </a:pPr>
            <a:r>
              <a:rPr lang="es-CO" dirty="0"/>
              <a:t>Levantamiento de la huelga de hambre de 65 días promovida por el sindicato </a:t>
            </a:r>
            <a:r>
              <a:rPr lang="es-CO" b="1" dirty="0"/>
              <a:t>SITRASERPCOL </a:t>
            </a:r>
            <a:r>
              <a:rPr lang="es-CO" dirty="0"/>
              <a:t>en la ciudad de Cali.</a:t>
            </a:r>
          </a:p>
          <a:p>
            <a:pPr marL="285750" lvl="0" indent="-285750">
              <a:buFont typeface="Wingdings" panose="05000000000000000000" pitchFamily="2" charset="2"/>
              <a:buChar char="ü"/>
            </a:pPr>
            <a:r>
              <a:rPr lang="es-CO" dirty="0"/>
              <a:t>Levantamiento de la huelga en Bavaria.</a:t>
            </a:r>
          </a:p>
          <a:p>
            <a:pPr lvl="0"/>
            <a:endParaRPr lang="es-CO"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30925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4F74D28C-3268-4E35-8EE1-D92CB4A85A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xmlns="" id="{58D44E42-C462-4105-BC86-FE75B4E3C4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agen 3">
            <a:extLst>
              <a:ext uri="{FF2B5EF4-FFF2-40B4-BE49-F238E27FC236}">
                <a16:creationId xmlns:a16="http://schemas.microsoft.com/office/drawing/2014/main" xmlns="" id="{90C86645-D3DE-44CF-A62F-3404D2C9E653}"/>
              </a:ext>
            </a:extLst>
          </p:cNvPr>
          <p:cNvPicPr/>
          <p:nvPr/>
        </p:nvPicPr>
        <p:blipFill>
          <a:blip r:embed="rId2"/>
          <a:stretch>
            <a:fillRect/>
          </a:stretch>
        </p:blipFill>
        <p:spPr>
          <a:xfrm>
            <a:off x="364241" y="2188076"/>
            <a:ext cx="4105275" cy="1016055"/>
          </a:xfrm>
          <a:prstGeom prst="rect">
            <a:avLst/>
          </a:prstGeom>
        </p:spPr>
      </p:pic>
      <p:sp>
        <p:nvSpPr>
          <p:cNvPr id="3" name="Marcador de contenido 2">
            <a:extLst>
              <a:ext uri="{FF2B5EF4-FFF2-40B4-BE49-F238E27FC236}">
                <a16:creationId xmlns:a16="http://schemas.microsoft.com/office/drawing/2014/main" xmlns="" id="{69347499-31D8-4BB5-9278-CDDFD9C587AE}"/>
              </a:ext>
            </a:extLst>
          </p:cNvPr>
          <p:cNvSpPr>
            <a:spLocks noGrp="1"/>
          </p:cNvSpPr>
          <p:nvPr>
            <p:ph idx="1"/>
          </p:nvPr>
        </p:nvSpPr>
        <p:spPr>
          <a:xfrm>
            <a:off x="6658044" y="1319514"/>
            <a:ext cx="5006336" cy="4734152"/>
          </a:xfrm>
        </p:spPr>
        <p:txBody>
          <a:bodyPr anchor="t">
            <a:normAutofit fontScale="92500"/>
          </a:bodyPr>
          <a:lstStyle/>
          <a:p>
            <a:pPr marL="0" indent="0">
              <a:buNone/>
            </a:pPr>
            <a:endParaRPr lang="es-CO" sz="1500" dirty="0"/>
          </a:p>
          <a:p>
            <a:pPr marL="0" indent="0">
              <a:buNone/>
            </a:pPr>
            <a:endParaRPr lang="es-CO" sz="1500" dirty="0"/>
          </a:p>
          <a:p>
            <a:pPr marL="0" indent="0">
              <a:buNone/>
            </a:pPr>
            <a:endParaRPr lang="es-CO" sz="1500" dirty="0"/>
          </a:p>
          <a:p>
            <a:pPr marL="0" indent="0">
              <a:buNone/>
            </a:pPr>
            <a:endParaRPr lang="es-CO" sz="1500" dirty="0"/>
          </a:p>
          <a:p>
            <a:pPr marL="0" indent="0" algn="just">
              <a:buNone/>
            </a:pPr>
            <a:r>
              <a:rPr lang="es-CO" sz="2400" dirty="0"/>
              <a:t>En el año 2018 se adelantaron 31 audiencias de mediación; se trataron 25 casos de los cuales 20 casos fueron establecidos para promover decisión de conciliación y en 4 casos se estableció proceso de seguimiento. Del conjunto de casos se alcanzaron acuerdos en 15 casos y 1 caso concluyó sin acuerdo dejando pendiente 3 casos e informándose un caso cerrado por el Comité de libertad Sindical</a:t>
            </a:r>
            <a:r>
              <a:rPr lang="es-CO" sz="1500" dirty="0"/>
              <a:t>. </a:t>
            </a:r>
          </a:p>
          <a:p>
            <a:endParaRPr lang="es-CO" sz="1500" dirty="0"/>
          </a:p>
        </p:txBody>
      </p:sp>
    </p:spTree>
    <p:extLst>
      <p:ext uri="{BB962C8B-B14F-4D97-AF65-F5344CB8AC3E}">
        <p14:creationId xmlns:p14="http://schemas.microsoft.com/office/powerpoint/2010/main" val="418619403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396038" y="2664163"/>
            <a:ext cx="5661283" cy="2308324"/>
          </a:xfrm>
          <a:prstGeom prst="rect">
            <a:avLst/>
          </a:prstGeom>
        </p:spPr>
        <p:txBody>
          <a:bodyPr wrap="square">
            <a:spAutoFit/>
          </a:bodyPr>
          <a:lstStyle/>
          <a:p>
            <a:pPr algn="just"/>
            <a:r>
              <a:rPr lang="es-CO" dirty="0">
                <a:solidFill>
                  <a:schemeClr val="bg1"/>
                </a:solidFill>
                <a:latin typeface="Calibri" panose="020F0502020204030204" pitchFamily="34" charset="0"/>
                <a:ea typeface="Calibri" panose="020F0502020204030204" pitchFamily="34" charset="0"/>
                <a:cs typeface="Calibri" panose="020F0502020204030204" pitchFamily="34" charset="0"/>
              </a:rPr>
              <a:t>En el año 2019 se adelantaron 19 audiencias de mediación; se trataron 13 casos de los cuales 8 casos fueron establecidos para promover decisión de conciliación y en 5 casos se estableció proceso de seguimiento. Del conjunto de casos se alcanzaron acuerdos en 4 casos y hasta el momento ningún caso ha concluido sin acuerdo dejando pendiente 3 casos e informándose un caso cerrado</a:t>
            </a:r>
            <a:endParaRPr lang="es-CO" dirty="0">
              <a:solidFill>
                <a:schemeClr val="bg1"/>
              </a:solidFill>
            </a:endParaRPr>
          </a:p>
        </p:txBody>
      </p:sp>
    </p:spTree>
    <p:extLst>
      <p:ext uri="{BB962C8B-B14F-4D97-AF65-F5344CB8AC3E}">
        <p14:creationId xmlns:p14="http://schemas.microsoft.com/office/powerpoint/2010/main" val="2116332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396038" y="2664163"/>
            <a:ext cx="5661283" cy="1569660"/>
          </a:xfrm>
          <a:prstGeom prst="rect">
            <a:avLst/>
          </a:prstGeom>
        </p:spPr>
        <p:txBody>
          <a:bodyPr wrap="square">
            <a:spAutoFit/>
          </a:bodyPr>
          <a:lstStyle/>
          <a:p>
            <a:pPr algn="just"/>
            <a:r>
              <a:rPr lang="es-CO" sz="2400" dirty="0">
                <a:solidFill>
                  <a:schemeClr val="bg1"/>
                </a:solidFill>
              </a:rPr>
              <a:t>OTRAS SUBCOMISIONES TEMÁTICAS DE LA COMISIÓN PERMANENTE DE CONCERTACIÓN DE POLÍTICAS SALARIALES Y LABORALES</a:t>
            </a:r>
          </a:p>
        </p:txBody>
      </p:sp>
    </p:spTree>
    <p:extLst>
      <p:ext uri="{BB962C8B-B14F-4D97-AF65-F5344CB8AC3E}">
        <p14:creationId xmlns:p14="http://schemas.microsoft.com/office/powerpoint/2010/main" val="1041697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443536" y="936010"/>
            <a:ext cx="5661283" cy="4985980"/>
          </a:xfrm>
          <a:prstGeom prst="rect">
            <a:avLst/>
          </a:prstGeom>
        </p:spPr>
        <p:txBody>
          <a:bodyPr wrap="square">
            <a:spAutoFit/>
          </a:bodyPr>
          <a:lstStyle/>
          <a:p>
            <a:pPr lvl="0"/>
            <a:r>
              <a:rPr lang="es-CO" sz="1400" b="1" dirty="0">
                <a:solidFill>
                  <a:schemeClr val="bg1"/>
                </a:solidFill>
              </a:rPr>
              <a:t>Asuntos Internacionales</a:t>
            </a:r>
            <a:r>
              <a:rPr lang="es-CO" sz="1400" dirty="0">
                <a:solidFill>
                  <a:schemeClr val="bg1"/>
                </a:solidFill>
              </a:rPr>
              <a:t>. Es una instancia tripartita creada mediante Acuerdo de 2012 en la CPCPSL. En 2018 se </a:t>
            </a:r>
            <a:r>
              <a:rPr lang="es-CO" sz="1400" dirty="0" err="1">
                <a:solidFill>
                  <a:schemeClr val="bg1"/>
                </a:solidFill>
              </a:rPr>
              <a:t>socialializaron</a:t>
            </a:r>
            <a:r>
              <a:rPr lang="es-CO" sz="1400" dirty="0">
                <a:solidFill>
                  <a:schemeClr val="bg1"/>
                </a:solidFill>
              </a:rPr>
              <a:t> 13 memorias de los convenios de la OIT a saber: </a:t>
            </a:r>
          </a:p>
          <a:p>
            <a:pPr lvl="1"/>
            <a:r>
              <a:rPr lang="es-CO" sz="1400" dirty="0">
                <a:solidFill>
                  <a:schemeClr val="bg1"/>
                </a:solidFill>
              </a:rPr>
              <a:t>C-026, Sobre los métodos para la fijación de salarios mínimos 1928.</a:t>
            </a:r>
          </a:p>
          <a:p>
            <a:pPr lvl="1"/>
            <a:r>
              <a:rPr lang="es-CO" sz="1400" dirty="0">
                <a:solidFill>
                  <a:schemeClr val="bg1"/>
                </a:solidFill>
              </a:rPr>
              <a:t>C-081, Sobre inspección del trabajo 1947</a:t>
            </a:r>
          </a:p>
          <a:p>
            <a:pPr lvl="1"/>
            <a:r>
              <a:rPr lang="es-CO" sz="1400" dirty="0">
                <a:solidFill>
                  <a:schemeClr val="bg1"/>
                </a:solidFill>
              </a:rPr>
              <a:t>C-095, Sobre la protección del salario 1949</a:t>
            </a:r>
          </a:p>
          <a:p>
            <a:pPr lvl="1"/>
            <a:r>
              <a:rPr lang="es-CO" sz="1400" dirty="0">
                <a:solidFill>
                  <a:schemeClr val="bg1"/>
                </a:solidFill>
              </a:rPr>
              <a:t>C-099, Sobre los métodos para la fijación de salarios mínimos (agricultura), 1951.</a:t>
            </a:r>
          </a:p>
          <a:p>
            <a:pPr lvl="1"/>
            <a:r>
              <a:rPr lang="es-CO" sz="1400" dirty="0">
                <a:solidFill>
                  <a:schemeClr val="bg1"/>
                </a:solidFill>
              </a:rPr>
              <a:t>C-100, sobre igualdad de remuneración, 1951</a:t>
            </a:r>
          </a:p>
          <a:p>
            <a:pPr lvl="1"/>
            <a:r>
              <a:rPr lang="es-CO" sz="1400" dirty="0">
                <a:solidFill>
                  <a:schemeClr val="bg1"/>
                </a:solidFill>
              </a:rPr>
              <a:t>C-111, sobre la discriminación (empleo y ocupación), 1958</a:t>
            </a:r>
          </a:p>
          <a:p>
            <a:pPr lvl="1"/>
            <a:r>
              <a:rPr lang="es-CO" sz="1400" dirty="0">
                <a:solidFill>
                  <a:schemeClr val="bg1"/>
                </a:solidFill>
              </a:rPr>
              <a:t>C-129, sobre la inspección del trabajo (agricultura), 1969.</a:t>
            </a:r>
          </a:p>
          <a:p>
            <a:pPr lvl="1"/>
            <a:r>
              <a:rPr lang="es-CO" sz="1400" dirty="0">
                <a:solidFill>
                  <a:schemeClr val="bg1"/>
                </a:solidFill>
              </a:rPr>
              <a:t>C-136, sobre el benceno, 1971</a:t>
            </a:r>
          </a:p>
          <a:p>
            <a:pPr lvl="1"/>
            <a:r>
              <a:rPr lang="es-CO" sz="1400" dirty="0">
                <a:solidFill>
                  <a:schemeClr val="bg1"/>
                </a:solidFill>
              </a:rPr>
              <a:t>C-162, sobre el asbesto, 1986</a:t>
            </a:r>
          </a:p>
          <a:p>
            <a:pPr lvl="1"/>
            <a:r>
              <a:rPr lang="es-CO" sz="1400" dirty="0">
                <a:solidFill>
                  <a:schemeClr val="bg1"/>
                </a:solidFill>
              </a:rPr>
              <a:t>C-169, sobre pueblos indígenas y tribales</a:t>
            </a:r>
          </a:p>
          <a:p>
            <a:pPr lvl="1"/>
            <a:r>
              <a:rPr lang="es-CO" sz="1400" dirty="0">
                <a:solidFill>
                  <a:schemeClr val="bg1"/>
                </a:solidFill>
              </a:rPr>
              <a:t>C-170, sobre los productos químicos, 1990.</a:t>
            </a:r>
          </a:p>
          <a:p>
            <a:pPr lvl="1"/>
            <a:r>
              <a:rPr lang="es-CO" sz="1400" dirty="0">
                <a:solidFill>
                  <a:schemeClr val="bg1"/>
                </a:solidFill>
              </a:rPr>
              <a:t>C-174, sobre la prevención de accidentes industriales mayores, 1993,</a:t>
            </a:r>
          </a:p>
          <a:p>
            <a:pPr lvl="1"/>
            <a:r>
              <a:rPr lang="es-CO" sz="1400" dirty="0">
                <a:solidFill>
                  <a:schemeClr val="bg1"/>
                </a:solidFill>
              </a:rPr>
              <a:t>C-189, sobre las </a:t>
            </a:r>
            <a:r>
              <a:rPr lang="es-CO" sz="1400" dirty="0" err="1">
                <a:solidFill>
                  <a:schemeClr val="bg1"/>
                </a:solidFill>
              </a:rPr>
              <a:t>trbajadores</a:t>
            </a:r>
            <a:r>
              <a:rPr lang="es-CO" sz="1400" dirty="0">
                <a:solidFill>
                  <a:schemeClr val="bg1"/>
                </a:solidFill>
              </a:rPr>
              <a:t> y los trabajadores domésticos, 2011.</a:t>
            </a:r>
          </a:p>
          <a:p>
            <a:r>
              <a:rPr lang="es-CO" sz="1400" dirty="0">
                <a:solidFill>
                  <a:schemeClr val="bg1"/>
                </a:solidFill>
              </a:rPr>
              <a:t> </a:t>
            </a:r>
          </a:p>
          <a:p>
            <a:r>
              <a:rPr lang="es-CO" sz="1400" dirty="0">
                <a:solidFill>
                  <a:schemeClr val="bg1"/>
                </a:solidFill>
              </a:rPr>
              <a:t>Asimismo, en el 2019 se han desarrollado temas como agenda de los 100 años de la OIT, agenda de asistencia técnica y revisión de cumplimientos de compromisos de capítulos laborales de acuerdos internacionales </a:t>
            </a:r>
            <a:r>
              <a:rPr lang="es-CO" sz="1400" dirty="0"/>
              <a:t> </a:t>
            </a:r>
          </a:p>
          <a:p>
            <a:pPr algn="just"/>
            <a:endParaRPr lang="es-CO" sz="2400" dirty="0">
              <a:solidFill>
                <a:schemeClr val="bg1"/>
              </a:solidFill>
            </a:endParaRPr>
          </a:p>
        </p:txBody>
      </p:sp>
    </p:spTree>
    <p:extLst>
      <p:ext uri="{BB962C8B-B14F-4D97-AF65-F5344CB8AC3E}">
        <p14:creationId xmlns:p14="http://schemas.microsoft.com/office/powerpoint/2010/main" val="1322726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351749" y="2243994"/>
            <a:ext cx="5661283" cy="2954655"/>
          </a:xfrm>
          <a:prstGeom prst="rect">
            <a:avLst/>
          </a:prstGeom>
        </p:spPr>
        <p:txBody>
          <a:bodyPr wrap="square">
            <a:spAutoFit/>
          </a:bodyPr>
          <a:lstStyle/>
          <a:p>
            <a:pPr algn="just"/>
            <a:r>
              <a:rPr lang="es-CO" b="1" dirty="0">
                <a:solidFill>
                  <a:schemeClr val="bg1"/>
                </a:solidFill>
              </a:rPr>
              <a:t>Formalización laboral rural</a:t>
            </a:r>
            <a:r>
              <a:rPr lang="es-CO" dirty="0">
                <a:solidFill>
                  <a:schemeClr val="bg1"/>
                </a:solidFill>
              </a:rPr>
              <a:t>. Instancia tripartita creada mediante Resolución 1235 de 2016, en la cual se ha presentado un diagnóstico sobre la ruralidad, así como el estudio de la ratificación del Convenio 141 de la OIT. Además, se socializó el proyecto de Ley 123 sobre pisos de protección mínimo y la oferta institucional en el marco de la implementación del plan progresivo relativo a los compromisos del sector trabajo en el marco del acuerdo de paz.</a:t>
            </a:r>
          </a:p>
          <a:p>
            <a:pPr algn="just"/>
            <a:endParaRPr lang="es-CO" sz="2400" dirty="0">
              <a:solidFill>
                <a:schemeClr val="bg1"/>
              </a:solidFill>
            </a:endParaRPr>
          </a:p>
        </p:txBody>
      </p:sp>
    </p:spTree>
    <p:extLst>
      <p:ext uri="{BB962C8B-B14F-4D97-AF65-F5344CB8AC3E}">
        <p14:creationId xmlns:p14="http://schemas.microsoft.com/office/powerpoint/2010/main" val="3843829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351749" y="2243994"/>
            <a:ext cx="5661283" cy="2677656"/>
          </a:xfrm>
          <a:prstGeom prst="rect">
            <a:avLst/>
          </a:prstGeom>
        </p:spPr>
        <p:txBody>
          <a:bodyPr wrap="square">
            <a:spAutoFit/>
          </a:bodyPr>
          <a:lstStyle/>
          <a:p>
            <a:pPr algn="just"/>
            <a:r>
              <a:rPr lang="es-CO" b="1" dirty="0">
                <a:solidFill>
                  <a:schemeClr val="bg1"/>
                </a:solidFill>
              </a:rPr>
              <a:t>Migración Laboral Rural</a:t>
            </a:r>
            <a:r>
              <a:rPr lang="es-CO" dirty="0">
                <a:solidFill>
                  <a:schemeClr val="bg1"/>
                </a:solidFill>
              </a:rPr>
              <a:t>. Instancia Tripartita creada mediante Resolución 425 de 2013. Se han desarrollado puntos como la coyuntura del flujo migratorio venezolano, balance y articulación de la información suministrada por las entidades con relación a la población migrante, formulación de estrategias en materia de oferta institucional para la población migrante y socialización del RUTEC. </a:t>
            </a:r>
          </a:p>
          <a:p>
            <a:pPr algn="just"/>
            <a:endParaRPr lang="es-CO" sz="2400" dirty="0">
              <a:solidFill>
                <a:schemeClr val="bg1"/>
              </a:solidFill>
            </a:endParaRPr>
          </a:p>
        </p:txBody>
      </p:sp>
    </p:spTree>
    <p:extLst>
      <p:ext uri="{BB962C8B-B14F-4D97-AF65-F5344CB8AC3E}">
        <p14:creationId xmlns:p14="http://schemas.microsoft.com/office/powerpoint/2010/main" val="4191211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443536" y="2367171"/>
            <a:ext cx="5661283" cy="2123658"/>
          </a:xfrm>
          <a:prstGeom prst="rect">
            <a:avLst/>
          </a:prstGeom>
        </p:spPr>
        <p:txBody>
          <a:bodyPr wrap="square">
            <a:spAutoFit/>
          </a:bodyPr>
          <a:lstStyle/>
          <a:p>
            <a:pPr algn="just"/>
            <a:r>
              <a:rPr lang="es-CO" b="1" dirty="0">
                <a:solidFill>
                  <a:schemeClr val="bg1"/>
                </a:solidFill>
              </a:rPr>
              <a:t>Sector Público</a:t>
            </a:r>
            <a:r>
              <a:rPr lang="es-CO" dirty="0">
                <a:solidFill>
                  <a:schemeClr val="bg1"/>
                </a:solidFill>
              </a:rPr>
              <a:t>: Instancia Bipartita creada mediante Resolución 1501 de 2001, en la cual se ha abordado, en el marco del Acuerdo Nacional Estatal 2017, el balance de  cumplimiento de los puntos del Acuerdo. Asimismo, en el 2019 se está desarrollando la Negociación Nacional Estatal 2019. </a:t>
            </a:r>
          </a:p>
          <a:p>
            <a:pPr algn="just"/>
            <a:endParaRPr lang="es-CO" sz="2400" dirty="0">
              <a:solidFill>
                <a:schemeClr val="bg1"/>
              </a:solidFill>
            </a:endParaRPr>
          </a:p>
        </p:txBody>
      </p:sp>
    </p:spTree>
    <p:extLst>
      <p:ext uri="{BB962C8B-B14F-4D97-AF65-F5344CB8AC3E}">
        <p14:creationId xmlns:p14="http://schemas.microsoft.com/office/powerpoint/2010/main" val="3154575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0B27210-D0CA-4654-B3E3-9ABB4F178E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xmlns="" id="{1DB7C82F-AB7E-4F0C-B829-FA1B9C4151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70B66945-4967-4040-926D-DCA44313CD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Marcador de contenido 3">
            <a:extLst>
              <a:ext uri="{FF2B5EF4-FFF2-40B4-BE49-F238E27FC236}">
                <a16:creationId xmlns:a16="http://schemas.microsoft.com/office/drawing/2014/main" xmlns="" id="{23F56713-405B-49BC-81E3-DD7B09658609}"/>
              </a:ext>
            </a:extLst>
          </p:cNvPr>
          <p:cNvPicPr>
            <a:picLocks noGrp="1"/>
          </p:cNvPicPr>
          <p:nvPr>
            <p:ph idx="1"/>
          </p:nvPr>
        </p:nvPicPr>
        <p:blipFill>
          <a:blip r:embed="rId2"/>
          <a:stretch>
            <a:fillRect/>
          </a:stretch>
        </p:blipFill>
        <p:spPr>
          <a:xfrm>
            <a:off x="419382" y="2243994"/>
            <a:ext cx="4047843" cy="1001841"/>
          </a:xfrm>
          <a:prstGeom prst="rect">
            <a:avLst/>
          </a:prstGeom>
        </p:spPr>
      </p:pic>
      <p:sp>
        <p:nvSpPr>
          <p:cNvPr id="5" name="Rectángulo 4">
            <a:extLst>
              <a:ext uri="{FF2B5EF4-FFF2-40B4-BE49-F238E27FC236}">
                <a16:creationId xmlns:a16="http://schemas.microsoft.com/office/drawing/2014/main" xmlns="" id="{D0EA6EFD-18B5-438F-905E-5D4FDBB45B1B}"/>
              </a:ext>
            </a:extLst>
          </p:cNvPr>
          <p:cNvSpPr/>
          <p:nvPr/>
        </p:nvSpPr>
        <p:spPr>
          <a:xfrm>
            <a:off x="6285053" y="3819123"/>
            <a:ext cx="5382228" cy="281231"/>
          </a:xfrm>
          <a:prstGeom prst="rect">
            <a:avLst/>
          </a:prstGeom>
        </p:spPr>
        <p:txBody>
          <a:bodyPr wrap="square">
            <a:spAutoFit/>
          </a:bodyPr>
          <a:lstStyle/>
          <a:p>
            <a:pPr marL="742950" lvl="1" indent="-285750" algn="just">
              <a:lnSpc>
                <a:spcPct val="107000"/>
              </a:lnSpc>
              <a:spcAft>
                <a:spcPts val="0"/>
              </a:spcAft>
              <a:buFont typeface="Arial" panose="020B0604020202020204" pitchFamily="34" charset="0"/>
              <a:buChar char="•"/>
              <a:tabLst>
                <a:tab pos="1584960" algn="l"/>
              </a:tabLst>
            </a:pPr>
            <a:r>
              <a:rPr lang="es-CO" sz="1200" dirty="0">
                <a:effectLst/>
                <a:latin typeface="Calibri" panose="020F0502020204030204" pitchFamily="34" charset="0"/>
                <a:ea typeface="Calibri" panose="020F0502020204030204" pitchFamily="34" charset="0"/>
                <a:cs typeface="Calibri" panose="020F0502020204030204" pitchFamily="34" charset="0"/>
              </a:rPr>
              <a:t>.</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xmlns="" id="{7BC787FF-4A4B-4258-96CD-F10A1BECF9D6}"/>
              </a:ext>
            </a:extLst>
          </p:cNvPr>
          <p:cNvSpPr/>
          <p:nvPr/>
        </p:nvSpPr>
        <p:spPr>
          <a:xfrm>
            <a:off x="6285053" y="1859339"/>
            <a:ext cx="5661283" cy="3139321"/>
          </a:xfrm>
          <a:prstGeom prst="rect">
            <a:avLst/>
          </a:prstGeom>
        </p:spPr>
        <p:txBody>
          <a:bodyPr wrap="square">
            <a:spAutoFit/>
          </a:bodyPr>
          <a:lstStyle/>
          <a:p>
            <a:pPr algn="just"/>
            <a:r>
              <a:rPr lang="es-CO" b="1" dirty="0">
                <a:solidFill>
                  <a:schemeClr val="bg1"/>
                </a:solidFill>
              </a:rPr>
              <a:t>Género: </a:t>
            </a:r>
            <a:r>
              <a:rPr lang="es-CO" dirty="0">
                <a:solidFill>
                  <a:schemeClr val="bg1"/>
                </a:solidFill>
              </a:rPr>
              <a:t>Instancia tripartita creada mediante Resolución 758 de 2016. En esta subcomisión se discute la modificación de la Ley 1496 de 2011 relativa la identificación de factores salariales que establecen brechas entre hombres y mujeres. Se socializaron los actos administrativos concernientes a la prevención sobre acoso laboral y un formato para detectar acoso laboral en el lugar de trabajo. En 2019 se ha presentado la oferta en materia de género por parte de la OIT. Se ha acordado  concertar una propuesta modificatoria de la ley 1496 para hacer efectiva su reglamentación</a:t>
            </a:r>
            <a:r>
              <a:rPr lang="es-CO" dirty="0"/>
              <a:t>.</a:t>
            </a:r>
            <a:endParaRPr lang="es-CO" sz="2400" dirty="0">
              <a:solidFill>
                <a:schemeClr val="bg1"/>
              </a:solidFill>
            </a:endParaRPr>
          </a:p>
        </p:txBody>
      </p:sp>
    </p:spTree>
    <p:extLst>
      <p:ext uri="{BB962C8B-B14F-4D97-AF65-F5344CB8AC3E}">
        <p14:creationId xmlns:p14="http://schemas.microsoft.com/office/powerpoint/2010/main" val="1582904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A244299432174245AAA8245CD57DC584" ma:contentTypeVersion="11" ma:contentTypeDescription="Crear nuevo documento." ma:contentTypeScope="" ma:versionID="d759cef1e5f3808d48c00e7acb3c0c83">
  <xsd:schema xmlns:xsd="http://www.w3.org/2001/XMLSchema" xmlns:xs="http://www.w3.org/2001/XMLSchema" xmlns:p="http://schemas.microsoft.com/office/2006/metadata/properties" xmlns:ns3="29ea9f7b-6529-4584-adca-0f5711b32e70" xmlns:ns4="285ef151-900c-45b2-b266-345574b7fe6a" targetNamespace="http://schemas.microsoft.com/office/2006/metadata/properties" ma:root="true" ma:fieldsID="9abccd9e3d06552f1a83e107dfcbb7e7" ns3:_="" ns4:_="">
    <xsd:import namespace="29ea9f7b-6529-4584-adca-0f5711b32e70"/>
    <xsd:import namespace="285ef151-900c-45b2-b266-345574b7fe6a"/>
    <xsd:element name="properties">
      <xsd:complexType>
        <xsd:sequence>
          <xsd:element name="documentManagement">
            <xsd:complexType>
              <xsd:all>
                <xsd:element ref="ns3:SharedWithUsers" minOccurs="0"/>
                <xsd:element ref="ns4:MediaServiceMetadata" minOccurs="0"/>
                <xsd:element ref="ns4:MediaServiceFastMetadata" minOccurs="0"/>
                <xsd:element ref="ns4:MediaServiceAutoTags" minOccurs="0"/>
                <xsd:element ref="ns4:MediaServiceOCR" minOccurs="0"/>
                <xsd:element ref="ns4:MediaServiceDateTaken" minOccurs="0"/>
                <xsd:element ref="ns3:SharedWithDetails" minOccurs="0"/>
                <xsd:element ref="ns3:SharingHintHash" minOccurs="0"/>
                <xsd:element ref="ns4:MediaServiceEventHashCode" minOccurs="0"/>
                <xsd:element ref="ns4:MediaServiceGenerationTim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a9f7b-6529-4584-adca-0f5711b32e70"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talles de uso compartido" ma:internalName="SharedWithDetails" ma:readOnly="true">
      <xsd:simpleType>
        <xsd:restriction base="dms:Note">
          <xsd:maxLength value="255"/>
        </xsd:restriction>
      </xsd:simpleType>
    </xsd:element>
    <xsd:element name="SharingHintHash" ma:index="15" nillable="true" ma:displayName="Hash de la sugerencia para compartir"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5ef151-900c-45b2-b266-345574b7fe6a"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F0905B-77CF-40F5-BB9D-13994991DD4D}">
  <ds:schemaRefs>
    <ds:schemaRef ds:uri="http://schemas.microsoft.com/office/2006/metadata/properties"/>
    <ds:schemaRef ds:uri="29ea9f7b-6529-4584-adca-0f5711b32e70"/>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285ef151-900c-45b2-b266-345574b7fe6a"/>
    <ds:schemaRef ds:uri="http://www.w3.org/XML/1998/namespace"/>
    <ds:schemaRef ds:uri="http://purl.org/dc/dcmitype/"/>
  </ds:schemaRefs>
</ds:datastoreItem>
</file>

<file path=customXml/itemProps2.xml><?xml version="1.0" encoding="utf-8"?>
<ds:datastoreItem xmlns:ds="http://schemas.openxmlformats.org/officeDocument/2006/customXml" ds:itemID="{CCF7CB3C-428C-44D9-A0BC-8A74D7B95300}">
  <ds:schemaRefs>
    <ds:schemaRef ds:uri="http://schemas.microsoft.com/sharepoint/v3/contenttype/forms"/>
  </ds:schemaRefs>
</ds:datastoreItem>
</file>

<file path=customXml/itemProps3.xml><?xml version="1.0" encoding="utf-8"?>
<ds:datastoreItem xmlns:ds="http://schemas.openxmlformats.org/officeDocument/2006/customXml" ds:itemID="{359A9186-067E-42D9-9D65-1C4D89C510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a9f7b-6529-4584-adca-0f5711b32e70"/>
    <ds:schemaRef ds:uri="285ef151-900c-45b2-b266-345574b7fe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117</TotalTime>
  <Words>1110</Words>
  <Application>Microsoft Office PowerPoint</Application>
  <PresentationFormat>Panorámica</PresentationFormat>
  <Paragraphs>83</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Calibri</vt:lpstr>
      <vt:lpstr>Calibri Light</vt:lpstr>
      <vt:lpstr>Times New Roman</vt:lpstr>
      <vt:lpstr>Wingdings</vt:lpstr>
      <vt:lpstr>Tema de Office</vt:lpstr>
      <vt:lpstr>COMISIÓN ESPECIAL DE TRATAMIENTO DE CASOS ANTE LA OIT CETCOIT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COMISIÓN ESPECIAL DE TRATAMIENTO DE CASOS ANTE LA OIT CETCOIT</dc:title>
  <dc:creator>Marcell Morales Eraso</dc:creator>
  <cp:lastModifiedBy>Pulo</cp:lastModifiedBy>
  <cp:revision>3</cp:revision>
  <dcterms:created xsi:type="dcterms:W3CDTF">2019-11-19T20:13:19Z</dcterms:created>
  <dcterms:modified xsi:type="dcterms:W3CDTF">2019-11-20T16:11:34Z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0x010100A244299432174245AAA8245CD57DC584</vt:lpwstr>
  </property>
</Properties>
</file>