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2" r:id="rId4"/>
    <p:sldId id="274" r:id="rId5"/>
    <p:sldId id="272" r:id="rId6"/>
    <p:sldId id="275" r:id="rId7"/>
    <p:sldId id="276" r:id="rId8"/>
    <p:sldId id="268" r:id="rId9"/>
    <p:sldId id="277" r:id="rId10"/>
    <p:sldId id="283" r:id="rId11"/>
    <p:sldId id="284" r:id="rId12"/>
    <p:sldId id="285" r:id="rId13"/>
    <p:sldId id="286" r:id="rId14"/>
    <p:sldId id="287" r:id="rId15"/>
    <p:sldId id="288" r:id="rId16"/>
    <p:sldId id="290" r:id="rId17"/>
    <p:sldId id="292" r:id="rId18"/>
    <p:sldId id="293" r:id="rId19"/>
    <p:sldId id="291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6"/>
    <a:srgbClr val="522582"/>
    <a:srgbClr val="69297B"/>
    <a:srgbClr val="5F2165"/>
    <a:srgbClr val="51266C"/>
    <a:srgbClr val="602670"/>
    <a:srgbClr val="4C1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9" d="100"/>
          <a:sy n="89" d="100"/>
        </p:scale>
        <p:origin x="38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96D499-69D6-4373-9827-712F57FDC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066058D-D64B-47CE-B3CF-533AC6C8C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971E67F-6D18-402C-AC4B-AC668BEF3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B8DD-E3A4-4933-B313-CB4D49B7B58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BD95DD-CBA6-4F9A-9C03-1C8EF970D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46F74F7-1DF9-4E26-BD89-F5678810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313E-F814-4109-9F2E-34F2D79EF8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1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17C337-7A76-49E5-9839-2FE12B41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A26062D-C8D4-4282-9888-66DAF889C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044F69F-972F-4C03-AF0E-424CAD88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B8DD-E3A4-4933-B313-CB4D49B7B58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A087929-BEAA-42AD-85C9-A3313C59C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237B0F9-375A-4551-894B-1B23F2B0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313E-F814-4109-9F2E-34F2D79EF8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4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AF270A3-8C87-4290-BE60-B44F4E2BE8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26A00AF-9A81-4E3E-9F79-D56556D58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E44C474-16AF-470C-A089-D5603FEC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B8DD-E3A4-4933-B313-CB4D49B7B58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BB27626-F558-481B-8046-05C63CA6A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9791BFE-8349-40F0-B816-78A7F73D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313E-F814-4109-9F2E-34F2D79EF8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3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36C817-4F3C-417C-BAF3-DBDF71E8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371D399-C41D-464D-BB8C-0232191FB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3DE2496-4271-4B67-A83C-63F0EF20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B8DD-E3A4-4933-B313-CB4D49B7B58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500A53-854D-49AF-8FB5-7B92E154E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E10310-B2C4-45F5-BEC0-4CABF4DE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313E-F814-4109-9F2E-34F2D79EF8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0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EF7FB4-4DFF-4B1E-89F7-53708531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AD00C8E-4DB3-470C-81CA-F689C1B1E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4738846-7008-4557-A475-A042C2542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B8DD-E3A4-4933-B313-CB4D49B7B58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67633C8-1057-4C57-8025-A97A5AF7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1CE3E2E-D3E8-46F7-A976-1B16AFFB7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313E-F814-4109-9F2E-34F2D79EF8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1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32015E-9B60-465A-9E57-FB05248EC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C201F6-67AF-4E46-95DE-A9766E043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7813061-4B42-4EA5-8990-9AA63EFE8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6BC8651-462A-4A26-BDD2-AE1BC3F9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B8DD-E3A4-4933-B313-CB4D49B7B58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89912A8-3150-45FD-9C57-AF096A7FB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BFF28A5-547B-435A-82B5-C6710CE7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313E-F814-4109-9F2E-34F2D79EF8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2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2F63A0-EF2B-411D-8447-6B85C83B4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2969D4D-C4FA-42FF-8C86-9A7CAD77C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98E5D94-40A9-405A-B893-84ECC527A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E87B540-8311-4DCB-976F-9D911E9C4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BDDAA6A-1AE2-42D5-8F75-F1B300EDF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3207F8D-0DC3-4AD3-AFF8-15E367ABF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B8DD-E3A4-4933-B313-CB4D49B7B58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9A1472C5-50F2-4B3E-978C-B3B0A1882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45B463E-8069-45C0-9194-D8386E48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313E-F814-4109-9F2E-34F2D79EF8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EE285C-4D41-4A3A-931B-3C72C42F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FB70CCC-0B9A-45B1-BB1E-0A6116B2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B8DD-E3A4-4933-B313-CB4D49B7B58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DB39B8D-01A2-4819-801D-7542A933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4922995-3960-4AB3-B3B9-1FD87B94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313E-F814-4109-9F2E-34F2D79EF8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9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567535C7-27F0-4871-A1B3-AF43BA639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B8DD-E3A4-4933-B313-CB4D49B7B58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FB10F7F-7268-4FCA-9F7F-E52BE173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4241399-1476-4F24-A749-C128DFFD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313E-F814-4109-9F2E-34F2D79EF8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5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C1D7D6-E06B-45C0-B41A-ED55D4F3A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1B10718-F4DF-4BB7-980A-3C5F097A4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677E290-58BD-4733-A235-7C91D81E4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A4FAB61-2DBC-415F-A230-871C7812E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B8DD-E3A4-4933-B313-CB4D49B7B58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97B6B6A-2194-458E-BC91-FAD11EC2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FC7CB01-B5DD-4BCE-8BEB-7D80FFDC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313E-F814-4109-9F2E-34F2D79EF8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9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4756A8-2727-4053-A6CB-051697FC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9711D85-0D85-457E-A5B6-9B7349B839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8111812-EFB0-43AC-A450-750723456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7F49D44-3A46-400B-AA3C-84DAECAE2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B8DD-E3A4-4933-B313-CB4D49B7B58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DA51DB3-B829-4BA1-952D-C9F892B2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9F5CA40-46E2-4B2C-8C3F-E7C884DC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313E-F814-4109-9F2E-34F2D79EF8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9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31A81FE-5493-4D87-9053-38824EDF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AF7F6B7-7794-4DB4-8716-4E5655A6A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6C66FBF-19C9-4C70-8473-B45C36AB7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9B8DD-E3A4-4933-B313-CB4D49B7B58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B6C5A22-A424-4DB9-ADCC-B59C9F6F6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1E1F46E-8599-4D45-9578-65B0F8F40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6313E-F814-4109-9F2E-34F2D79EF8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30B9B9-4B85-4ECC-9A2E-91E89A7CDF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7"/>
          <a:stretch/>
        </p:blipFill>
        <p:spPr>
          <a:xfrm>
            <a:off x="5930281" y="0"/>
            <a:ext cx="6261719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2254F3A-148A-455D-B2C6-37570F5275AD}"/>
              </a:ext>
            </a:extLst>
          </p:cNvPr>
          <p:cNvSpPr/>
          <p:nvPr/>
        </p:nvSpPr>
        <p:spPr>
          <a:xfrm>
            <a:off x="4438" y="0"/>
            <a:ext cx="5930283" cy="6858000"/>
          </a:xfrm>
          <a:prstGeom prst="rect">
            <a:avLst/>
          </a:prstGeom>
          <a:solidFill>
            <a:srgbClr val="522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1A2533-6CE1-4C4B-BF91-65E182627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093" y="756230"/>
            <a:ext cx="5726096" cy="1934878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Necesidades Jurídicas en Materia Laboral. </a:t>
            </a:r>
            <a:endParaRPr lang="es-CO" sz="3600" b="1" dirty="0"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5FDB1AE-EE53-4F76-B8C6-B240445BD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082" y="4895590"/>
            <a:ext cx="4891599" cy="1544199"/>
          </a:xfrm>
        </p:spPr>
        <p:txBody>
          <a:bodyPr>
            <a:noAutofit/>
          </a:bodyPr>
          <a:lstStyle/>
          <a:p>
            <a:endParaRPr lang="es-ES" sz="1800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s-ES" sz="180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César Augusto Valderrama</a:t>
            </a:r>
          </a:p>
          <a:p>
            <a:r>
              <a:rPr lang="es-ES" sz="180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Línea de Sistema Judicial de Dejusticia</a:t>
            </a:r>
          </a:p>
          <a:p>
            <a:r>
              <a:rPr lang="es-ES" sz="1800" u="sng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cvalderrama@dejusticia.org</a:t>
            </a:r>
          </a:p>
          <a:p>
            <a:endParaRPr lang="en-US" sz="1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6FFAD3F-4FE2-4E43-ABEF-18970EBBA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34" y="5834775"/>
            <a:ext cx="2571750" cy="7143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31B348B-401D-4C76-81AC-234BA7C5EB97}"/>
              </a:ext>
            </a:extLst>
          </p:cNvPr>
          <p:cNvSpPr txBox="1"/>
          <p:nvPr/>
        </p:nvSpPr>
        <p:spPr>
          <a:xfrm>
            <a:off x="11206487" y="6533966"/>
            <a:ext cx="985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Foto: Ian Lee</a:t>
            </a:r>
            <a:endParaRPr lang="en-US" sz="1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BE8D06E-297C-4C19-B04A-C25AD23587C0}"/>
              </a:ext>
            </a:extLst>
          </p:cNvPr>
          <p:cNvCxnSpPr>
            <a:cxnSpLocks/>
          </p:cNvCxnSpPr>
          <p:nvPr/>
        </p:nvCxnSpPr>
        <p:spPr>
          <a:xfrm>
            <a:off x="534082" y="5618705"/>
            <a:ext cx="489159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5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3">
            <a:extLst>
              <a:ext uri="{FF2B5EF4-FFF2-40B4-BE49-F238E27FC236}">
                <a16:creationId xmlns:a16="http://schemas.microsoft.com/office/drawing/2014/main" xmlns="" id="{69167C75-B9E0-43CB-9A9C-C7D49DCB1D24}"/>
              </a:ext>
            </a:extLst>
          </p:cNvPr>
          <p:cNvSpPr/>
          <p:nvPr/>
        </p:nvSpPr>
        <p:spPr>
          <a:xfrm>
            <a:off x="0" y="1018933"/>
            <a:ext cx="12192000" cy="83220"/>
          </a:xfrm>
          <a:prstGeom prst="rect">
            <a:avLst/>
          </a:prstGeom>
          <a:solidFill>
            <a:srgbClr val="522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n 5">
            <a:extLst>
              <a:ext uri="{FF2B5EF4-FFF2-40B4-BE49-F238E27FC236}">
                <a16:creationId xmlns:a16="http://schemas.microsoft.com/office/drawing/2014/main" xmlns="" id="{16B57417-40B3-4737-B51A-C27EB1BEC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38" y="6203664"/>
            <a:ext cx="1723062" cy="4786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D7DBFAD-F00C-425E-A566-A90DB93FA8BC}"/>
              </a:ext>
            </a:extLst>
          </p:cNvPr>
          <p:cNvSpPr txBox="1"/>
          <p:nvPr/>
        </p:nvSpPr>
        <p:spPr>
          <a:xfrm>
            <a:off x="788347" y="1518103"/>
            <a:ext cx="985433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dirty="0" smtClean="0"/>
              <a:t>En el 62% de los casos el caso no se ha resuleto o sigue en tramite. </a:t>
            </a:r>
          </a:p>
          <a:p>
            <a:endParaRPr lang="es-CO" sz="2600" dirty="0"/>
          </a:p>
          <a:p>
            <a:r>
              <a:rPr lang="es-CO" sz="2600" dirty="0" smtClean="0"/>
              <a:t>En el 18% se llegó a un acuerdo. </a:t>
            </a:r>
          </a:p>
          <a:p>
            <a:endParaRPr lang="es-CO" sz="2600" dirty="0"/>
          </a:p>
          <a:p>
            <a:r>
              <a:rPr lang="es-CO" sz="2600" dirty="0" smtClean="0"/>
              <a:t>En el 15% se produjo una decisión. </a:t>
            </a:r>
          </a:p>
          <a:p>
            <a:endParaRPr lang="es-CO" sz="2600" dirty="0"/>
          </a:p>
          <a:p>
            <a:endParaRPr lang="es-CO" sz="2600" dirty="0"/>
          </a:p>
          <a:p>
            <a:pPr algn="just"/>
            <a:endParaRPr lang="es-ES" sz="2600" i="1" dirty="0">
              <a:latin typeface="Garamond" panose="02020404030301010803" pitchFamily="18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D5444C49-D2FC-4B5F-A277-A5C69F2E8A5C}"/>
              </a:ext>
            </a:extLst>
          </p:cNvPr>
          <p:cNvSpPr txBox="1">
            <a:spLocks/>
          </p:cNvSpPr>
          <p:nvPr/>
        </p:nvSpPr>
        <p:spPr>
          <a:xfrm>
            <a:off x="0" y="160226"/>
            <a:ext cx="12192000" cy="826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solidFill>
                <a:srgbClr val="522582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837238" y="0"/>
            <a:ext cx="301573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accent1"/>
                </a:solidFill>
              </a:rPr>
              <a:t>El resultado</a:t>
            </a:r>
            <a:r>
              <a:rPr lang="es-CO" dirty="0" smtClean="0"/>
              <a:t>. </a:t>
            </a:r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26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3">
            <a:extLst>
              <a:ext uri="{FF2B5EF4-FFF2-40B4-BE49-F238E27FC236}">
                <a16:creationId xmlns:a16="http://schemas.microsoft.com/office/drawing/2014/main" xmlns="" id="{69167C75-B9E0-43CB-9A9C-C7D49DCB1D24}"/>
              </a:ext>
            </a:extLst>
          </p:cNvPr>
          <p:cNvSpPr/>
          <p:nvPr/>
        </p:nvSpPr>
        <p:spPr>
          <a:xfrm>
            <a:off x="0" y="1018933"/>
            <a:ext cx="12192000" cy="83220"/>
          </a:xfrm>
          <a:prstGeom prst="rect">
            <a:avLst/>
          </a:prstGeom>
          <a:solidFill>
            <a:srgbClr val="522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n 5">
            <a:extLst>
              <a:ext uri="{FF2B5EF4-FFF2-40B4-BE49-F238E27FC236}">
                <a16:creationId xmlns:a16="http://schemas.microsoft.com/office/drawing/2014/main" xmlns="" id="{16B57417-40B3-4737-B51A-C27EB1BEC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38" y="6203664"/>
            <a:ext cx="1723062" cy="4786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D7DBFAD-F00C-425E-A566-A90DB93FA8BC}"/>
              </a:ext>
            </a:extLst>
          </p:cNvPr>
          <p:cNvSpPr txBox="1"/>
          <p:nvPr/>
        </p:nvSpPr>
        <p:spPr>
          <a:xfrm>
            <a:off x="788347" y="1518103"/>
            <a:ext cx="1057698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400" dirty="0" smtClean="0"/>
              <a:t>El 22% de las personas que tuvieron una decisión o lograron un acuerdo, lo hicieron en 12 meses. </a:t>
            </a:r>
            <a:r>
              <a:rPr lang="es-CO" sz="3400" dirty="0"/>
              <a:t> </a:t>
            </a:r>
            <a:endParaRPr lang="es-CO" sz="3400" dirty="0" smtClean="0"/>
          </a:p>
          <a:p>
            <a:pPr algn="just"/>
            <a:endParaRPr lang="es-CO" sz="3400" dirty="0" smtClean="0"/>
          </a:p>
          <a:p>
            <a:pPr algn="just"/>
            <a:r>
              <a:rPr lang="es-CO" sz="3400" dirty="0" smtClean="0"/>
              <a:t>Un 10% lo alcanzo en: 3, 4 y 10 meses. </a:t>
            </a:r>
            <a:endParaRPr lang="es-CO" sz="3400" dirty="0"/>
          </a:p>
          <a:p>
            <a:pPr algn="just"/>
            <a:endParaRPr lang="es-ES_tradnl" sz="3400" dirty="0"/>
          </a:p>
          <a:p>
            <a:pPr algn="just"/>
            <a:endParaRPr lang="es-ES" sz="2000" i="1" dirty="0">
              <a:latin typeface="Garamond" panose="02020404030301010803" pitchFamily="18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D5444C49-D2FC-4B5F-A277-A5C69F2E8A5C}"/>
              </a:ext>
            </a:extLst>
          </p:cNvPr>
          <p:cNvSpPr txBox="1">
            <a:spLocks/>
          </p:cNvSpPr>
          <p:nvPr/>
        </p:nvSpPr>
        <p:spPr>
          <a:xfrm>
            <a:off x="0" y="160226"/>
            <a:ext cx="12192000" cy="826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solidFill>
                <a:srgbClr val="522582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327742" y="0"/>
            <a:ext cx="27928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400" b="1" dirty="0" smtClean="0">
                <a:solidFill>
                  <a:schemeClr val="accent1"/>
                </a:solidFill>
              </a:rPr>
              <a:t>El tiempo</a:t>
            </a:r>
            <a:r>
              <a:rPr lang="es-CO" b="1" dirty="0" smtClean="0">
                <a:solidFill>
                  <a:schemeClr val="accent1"/>
                </a:solidFill>
              </a:rPr>
              <a:t> </a:t>
            </a:r>
            <a:r>
              <a:rPr lang="es-CO" dirty="0" smtClean="0"/>
              <a:t> </a:t>
            </a:r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26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3">
            <a:extLst>
              <a:ext uri="{FF2B5EF4-FFF2-40B4-BE49-F238E27FC236}">
                <a16:creationId xmlns:a16="http://schemas.microsoft.com/office/drawing/2014/main" xmlns="" id="{69167C75-B9E0-43CB-9A9C-C7D49DCB1D24}"/>
              </a:ext>
            </a:extLst>
          </p:cNvPr>
          <p:cNvSpPr/>
          <p:nvPr/>
        </p:nvSpPr>
        <p:spPr>
          <a:xfrm>
            <a:off x="0" y="1018933"/>
            <a:ext cx="12192000" cy="83220"/>
          </a:xfrm>
          <a:prstGeom prst="rect">
            <a:avLst/>
          </a:prstGeom>
          <a:solidFill>
            <a:srgbClr val="522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n 5">
            <a:extLst>
              <a:ext uri="{FF2B5EF4-FFF2-40B4-BE49-F238E27FC236}">
                <a16:creationId xmlns:a16="http://schemas.microsoft.com/office/drawing/2014/main" xmlns="" id="{16B57417-40B3-4737-B51A-C27EB1BEC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38" y="6203664"/>
            <a:ext cx="1723062" cy="4786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D7DBFAD-F00C-425E-A566-A90DB93FA8BC}"/>
              </a:ext>
            </a:extLst>
          </p:cNvPr>
          <p:cNvSpPr txBox="1"/>
          <p:nvPr/>
        </p:nvSpPr>
        <p:spPr>
          <a:xfrm>
            <a:off x="788347" y="1518103"/>
            <a:ext cx="98543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600" dirty="0" smtClean="0">
                <a:latin typeface="Calibri"/>
                <a:cs typeface="Calibri"/>
              </a:rPr>
              <a:t>El 75% de los casos que no se han resuelto, se debe a que la solicitud está pendiente de resolución y Un 6.2% por motivos de traslado a otra entidad. </a:t>
            </a:r>
            <a:endParaRPr lang="es-ES" sz="2600" dirty="0">
              <a:latin typeface="Calibri"/>
              <a:cs typeface="Calibri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D5444C49-D2FC-4B5F-A277-A5C69F2E8A5C}"/>
              </a:ext>
            </a:extLst>
          </p:cNvPr>
          <p:cNvSpPr txBox="1">
            <a:spLocks/>
          </p:cNvSpPr>
          <p:nvPr/>
        </p:nvSpPr>
        <p:spPr>
          <a:xfrm>
            <a:off x="0" y="160226"/>
            <a:ext cx="12192000" cy="826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solidFill>
                <a:srgbClr val="522582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273158" y="0"/>
            <a:ext cx="814391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accent1"/>
                </a:solidFill>
              </a:rPr>
              <a:t>Quienes no tiene resuelto el caso</a:t>
            </a:r>
            <a:r>
              <a:rPr lang="es-CO" dirty="0" smtClean="0"/>
              <a:t>. </a:t>
            </a:r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52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3">
            <a:extLst>
              <a:ext uri="{FF2B5EF4-FFF2-40B4-BE49-F238E27FC236}">
                <a16:creationId xmlns:a16="http://schemas.microsoft.com/office/drawing/2014/main" xmlns="" id="{69167C75-B9E0-43CB-9A9C-C7D49DCB1D24}"/>
              </a:ext>
            </a:extLst>
          </p:cNvPr>
          <p:cNvSpPr/>
          <p:nvPr/>
        </p:nvSpPr>
        <p:spPr>
          <a:xfrm>
            <a:off x="0" y="1018933"/>
            <a:ext cx="12192000" cy="83220"/>
          </a:xfrm>
          <a:prstGeom prst="rect">
            <a:avLst/>
          </a:prstGeom>
          <a:solidFill>
            <a:srgbClr val="522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n 5">
            <a:extLst>
              <a:ext uri="{FF2B5EF4-FFF2-40B4-BE49-F238E27FC236}">
                <a16:creationId xmlns:a16="http://schemas.microsoft.com/office/drawing/2014/main" xmlns="" id="{16B57417-40B3-4737-B51A-C27EB1BEC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38" y="6203664"/>
            <a:ext cx="1723062" cy="4786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D7DBFAD-F00C-425E-A566-A90DB93FA8BC}"/>
              </a:ext>
            </a:extLst>
          </p:cNvPr>
          <p:cNvSpPr txBox="1"/>
          <p:nvPr/>
        </p:nvSpPr>
        <p:spPr>
          <a:xfrm>
            <a:off x="788347" y="1518103"/>
            <a:ext cx="985433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600" dirty="0" smtClean="0">
                <a:latin typeface="Calibri"/>
                <a:cs typeface="Calibri"/>
              </a:rPr>
              <a:t>El 73,4% de las personas prefirieron arreglar pacíficamente el problema o o por sí mismos los problemas. </a:t>
            </a:r>
          </a:p>
          <a:p>
            <a:pPr algn="just"/>
            <a:endParaRPr lang="es-ES_tradnl" sz="2600" dirty="0">
              <a:latin typeface="Calibri"/>
              <a:cs typeface="Calibri"/>
            </a:endParaRPr>
          </a:p>
          <a:p>
            <a:pPr algn="just"/>
            <a:r>
              <a:rPr lang="es-ES_tradnl" sz="2600" dirty="0" smtClean="0">
                <a:latin typeface="Calibri"/>
                <a:cs typeface="Calibri"/>
              </a:rPr>
              <a:t>Un 10% lo hizo porque no sabía ante cual autoridad acudir, qué hacer o cómo hacerlo. </a:t>
            </a:r>
          </a:p>
          <a:p>
            <a:pPr algn="just"/>
            <a:endParaRPr lang="es-ES_tradnl" sz="2600" dirty="0">
              <a:latin typeface="Calibri"/>
              <a:cs typeface="Calibri"/>
            </a:endParaRPr>
          </a:p>
          <a:p>
            <a:pPr algn="just"/>
            <a:r>
              <a:rPr lang="es-ES_tradnl" sz="2600" dirty="0" smtClean="0">
                <a:latin typeface="Calibri"/>
                <a:cs typeface="Calibri"/>
              </a:rPr>
              <a:t>Un 7% porque consideró que el problema no fue tan grave. </a:t>
            </a:r>
          </a:p>
          <a:p>
            <a:pPr algn="just"/>
            <a:endParaRPr lang="es-ES_tradnl" sz="2600" dirty="0" smtClean="0">
              <a:latin typeface="Calibri"/>
              <a:cs typeface="Calibri"/>
            </a:endParaRPr>
          </a:p>
          <a:p>
            <a:pPr algn="just"/>
            <a:endParaRPr lang="es-ES_tradnl" sz="2600" dirty="0">
              <a:latin typeface="Calibri"/>
              <a:cs typeface="Calibri"/>
            </a:endParaRPr>
          </a:p>
          <a:p>
            <a:pPr algn="just"/>
            <a:endParaRPr lang="es-ES_tradnl" sz="2600" dirty="0" smtClean="0">
              <a:latin typeface="Calibri"/>
              <a:cs typeface="Calibri"/>
            </a:endParaRPr>
          </a:p>
          <a:p>
            <a:pPr algn="just"/>
            <a:r>
              <a:rPr lang="es-ES_tradnl" sz="2600" dirty="0" smtClean="0">
                <a:latin typeface="Calibri"/>
                <a:cs typeface="Calibri"/>
              </a:rPr>
              <a:t>El 67% de los que intentaron un acuerdo pacífico lo lograron. </a:t>
            </a:r>
            <a:endParaRPr lang="es-ES" sz="2600" dirty="0">
              <a:latin typeface="Calibri"/>
              <a:cs typeface="Calibri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D5444C49-D2FC-4B5F-A277-A5C69F2E8A5C}"/>
              </a:ext>
            </a:extLst>
          </p:cNvPr>
          <p:cNvSpPr txBox="1">
            <a:spLocks/>
          </p:cNvSpPr>
          <p:nvPr/>
        </p:nvSpPr>
        <p:spPr>
          <a:xfrm>
            <a:off x="0" y="160226"/>
            <a:ext cx="12192000" cy="826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solidFill>
                <a:srgbClr val="522582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28079" y="0"/>
            <a:ext cx="10034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chemeClr val="accent1"/>
                </a:solidFill>
              </a:rPr>
              <a:t>Motivos para intentar un acuerdo pacífico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50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3">
            <a:extLst>
              <a:ext uri="{FF2B5EF4-FFF2-40B4-BE49-F238E27FC236}">
                <a16:creationId xmlns:a16="http://schemas.microsoft.com/office/drawing/2014/main" xmlns="" id="{69167C75-B9E0-43CB-9A9C-C7D49DCB1D24}"/>
              </a:ext>
            </a:extLst>
          </p:cNvPr>
          <p:cNvSpPr/>
          <p:nvPr/>
        </p:nvSpPr>
        <p:spPr>
          <a:xfrm>
            <a:off x="0" y="1018933"/>
            <a:ext cx="12192000" cy="83220"/>
          </a:xfrm>
          <a:prstGeom prst="rect">
            <a:avLst/>
          </a:prstGeom>
          <a:solidFill>
            <a:srgbClr val="522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n 5">
            <a:extLst>
              <a:ext uri="{FF2B5EF4-FFF2-40B4-BE49-F238E27FC236}">
                <a16:creationId xmlns:a16="http://schemas.microsoft.com/office/drawing/2014/main" xmlns="" id="{16B57417-40B3-4737-B51A-C27EB1BEC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38" y="6203664"/>
            <a:ext cx="1723062" cy="4786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D7DBFAD-F00C-425E-A566-A90DB93FA8BC}"/>
              </a:ext>
            </a:extLst>
          </p:cNvPr>
          <p:cNvSpPr txBox="1"/>
          <p:nvPr/>
        </p:nvSpPr>
        <p:spPr>
          <a:xfrm>
            <a:off x="788347" y="1518103"/>
            <a:ext cx="98543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600" dirty="0" smtClean="0">
                <a:latin typeface="Calibri"/>
                <a:cs typeface="Calibri"/>
              </a:rPr>
              <a:t>Quienes manifestaron actuar de forma violenta lo hicieron por dos motivos: </a:t>
            </a:r>
          </a:p>
          <a:p>
            <a:pPr algn="just"/>
            <a:endParaRPr lang="es-ES_tradnl" sz="2600" dirty="0">
              <a:latin typeface="Calibri"/>
              <a:cs typeface="Calibri"/>
            </a:endParaRPr>
          </a:p>
          <a:p>
            <a:pPr marL="514350" indent="-514350" algn="just">
              <a:buAutoNum type="arabicParenR"/>
            </a:pPr>
            <a:r>
              <a:rPr lang="es-ES_tradnl" sz="2600" dirty="0" smtClean="0">
                <a:latin typeface="Calibri"/>
                <a:cs typeface="Calibri"/>
              </a:rPr>
              <a:t>Por tener mucha rabia y considerar que el otro se lo merecía. </a:t>
            </a:r>
          </a:p>
          <a:p>
            <a:pPr marL="514350" indent="-514350" algn="just">
              <a:buAutoNum type="arabicParenR"/>
            </a:pPr>
            <a:r>
              <a:rPr lang="es-ES_tradnl" sz="2600" dirty="0" smtClean="0">
                <a:latin typeface="Calibri"/>
                <a:cs typeface="Calibri"/>
              </a:rPr>
              <a:t>Por considerar que es la forma como se resuelven los problemas en la zona. </a:t>
            </a:r>
          </a:p>
          <a:p>
            <a:pPr marL="514350" indent="-514350" algn="just">
              <a:buAutoNum type="arabicParenR"/>
            </a:pPr>
            <a:endParaRPr lang="es-ES_tradnl" sz="2600" dirty="0">
              <a:latin typeface="Calibri"/>
              <a:cs typeface="Calibri"/>
            </a:endParaRPr>
          </a:p>
          <a:p>
            <a:pPr algn="just"/>
            <a:r>
              <a:rPr lang="es-ES_tradnl" sz="2600" dirty="0" smtClean="0">
                <a:latin typeface="Calibri"/>
                <a:cs typeface="Calibri"/>
              </a:rPr>
              <a:t>Quienes acudieron a actores ilegales, lo hicieron por dos motivos: </a:t>
            </a:r>
          </a:p>
          <a:p>
            <a:pPr marL="514350" indent="-514350" algn="just">
              <a:buAutoNum type="arabicParenR"/>
            </a:pPr>
            <a:r>
              <a:rPr lang="es-ES_tradnl" sz="2600" dirty="0" smtClean="0">
                <a:latin typeface="Calibri"/>
                <a:cs typeface="Calibri"/>
              </a:rPr>
              <a:t>El 60% consideró que era la forma más efectiva de solución. </a:t>
            </a:r>
          </a:p>
          <a:p>
            <a:pPr marL="514350" indent="-514350" algn="just">
              <a:buAutoNum type="arabicParenR"/>
            </a:pPr>
            <a:r>
              <a:rPr lang="es-ES_tradnl" sz="2600" dirty="0" smtClean="0">
                <a:latin typeface="Calibri"/>
                <a:cs typeface="Calibri"/>
              </a:rPr>
              <a:t>El 40% fue presionado o se lo sugirieron. 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D5444C49-D2FC-4B5F-A277-A5C69F2E8A5C}"/>
              </a:ext>
            </a:extLst>
          </p:cNvPr>
          <p:cNvSpPr txBox="1">
            <a:spLocks/>
          </p:cNvSpPr>
          <p:nvPr/>
        </p:nvSpPr>
        <p:spPr>
          <a:xfrm>
            <a:off x="0" y="160226"/>
            <a:ext cx="12192000" cy="826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solidFill>
                <a:srgbClr val="522582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391171" y="0"/>
            <a:ext cx="7907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chemeClr val="accent1"/>
                </a:solidFill>
              </a:rPr>
              <a:t>Acción violenta y </a:t>
            </a:r>
            <a:r>
              <a:rPr lang="es-ES_tradnl" sz="4400" b="1" dirty="0">
                <a:solidFill>
                  <a:schemeClr val="accent1"/>
                </a:solidFill>
              </a:rPr>
              <a:t>a</a:t>
            </a:r>
            <a:r>
              <a:rPr lang="es-ES_tradnl" sz="4400" b="1" dirty="0" smtClean="0">
                <a:solidFill>
                  <a:schemeClr val="accent1"/>
                </a:solidFill>
              </a:rPr>
              <a:t>ctores ilegales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3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3">
            <a:extLst>
              <a:ext uri="{FF2B5EF4-FFF2-40B4-BE49-F238E27FC236}">
                <a16:creationId xmlns:a16="http://schemas.microsoft.com/office/drawing/2014/main" xmlns="" id="{69167C75-B9E0-43CB-9A9C-C7D49DCB1D24}"/>
              </a:ext>
            </a:extLst>
          </p:cNvPr>
          <p:cNvSpPr/>
          <p:nvPr/>
        </p:nvSpPr>
        <p:spPr>
          <a:xfrm>
            <a:off x="0" y="1018933"/>
            <a:ext cx="12192000" cy="83220"/>
          </a:xfrm>
          <a:prstGeom prst="rect">
            <a:avLst/>
          </a:prstGeom>
          <a:solidFill>
            <a:srgbClr val="522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n 5">
            <a:extLst>
              <a:ext uri="{FF2B5EF4-FFF2-40B4-BE49-F238E27FC236}">
                <a16:creationId xmlns:a16="http://schemas.microsoft.com/office/drawing/2014/main" xmlns="" id="{16B57417-40B3-4737-B51A-C27EB1BEC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38" y="6203664"/>
            <a:ext cx="1723062" cy="4786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D7DBFAD-F00C-425E-A566-A90DB93FA8BC}"/>
              </a:ext>
            </a:extLst>
          </p:cNvPr>
          <p:cNvSpPr txBox="1"/>
          <p:nvPr/>
        </p:nvSpPr>
        <p:spPr>
          <a:xfrm>
            <a:off x="788347" y="1518103"/>
            <a:ext cx="98543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600" dirty="0" smtClean="0">
                <a:latin typeface="Calibri"/>
                <a:cs typeface="Calibri"/>
              </a:rPr>
              <a:t>Quienes manifestaron actuar de forma violenta lo hicieron por dos motivos: </a:t>
            </a:r>
          </a:p>
          <a:p>
            <a:pPr algn="just"/>
            <a:endParaRPr lang="es-ES_tradnl" sz="2600" dirty="0">
              <a:latin typeface="Calibri"/>
              <a:cs typeface="Calibri"/>
            </a:endParaRPr>
          </a:p>
          <a:p>
            <a:pPr marL="514350" indent="-514350" algn="just">
              <a:buAutoNum type="arabicParenR"/>
            </a:pPr>
            <a:r>
              <a:rPr lang="es-ES_tradnl" sz="2600" dirty="0" smtClean="0">
                <a:latin typeface="Calibri"/>
                <a:cs typeface="Calibri"/>
              </a:rPr>
              <a:t>Por tener mucha rabia y considerar que el otro se lo merecía. </a:t>
            </a:r>
          </a:p>
          <a:p>
            <a:pPr marL="514350" indent="-514350" algn="just">
              <a:buAutoNum type="arabicParenR"/>
            </a:pPr>
            <a:r>
              <a:rPr lang="es-ES_tradnl" sz="2600" dirty="0" smtClean="0">
                <a:latin typeface="Calibri"/>
                <a:cs typeface="Calibri"/>
              </a:rPr>
              <a:t>Por considerar que es la forma como se resuelven los problemas en la zona. </a:t>
            </a:r>
          </a:p>
          <a:p>
            <a:pPr marL="514350" indent="-514350" algn="just">
              <a:buAutoNum type="arabicParenR"/>
            </a:pPr>
            <a:endParaRPr lang="es-ES_tradnl" sz="2600" dirty="0">
              <a:latin typeface="Calibri"/>
              <a:cs typeface="Calibri"/>
            </a:endParaRPr>
          </a:p>
          <a:p>
            <a:pPr algn="just"/>
            <a:r>
              <a:rPr lang="es-ES_tradnl" sz="2600" dirty="0" smtClean="0">
                <a:latin typeface="Calibri"/>
                <a:cs typeface="Calibri"/>
              </a:rPr>
              <a:t>Quienes acudieron a actores ilegales, lo hicieron por dos motivos: </a:t>
            </a:r>
          </a:p>
          <a:p>
            <a:pPr marL="514350" indent="-514350" algn="just">
              <a:buAutoNum type="arabicParenR"/>
            </a:pPr>
            <a:r>
              <a:rPr lang="es-ES_tradnl" sz="2600" dirty="0" smtClean="0">
                <a:latin typeface="Calibri"/>
                <a:cs typeface="Calibri"/>
              </a:rPr>
              <a:t>El 60% consideró que era la forma más efectiva de solución. </a:t>
            </a:r>
          </a:p>
          <a:p>
            <a:pPr marL="514350" indent="-514350" algn="just">
              <a:buAutoNum type="arabicParenR"/>
            </a:pPr>
            <a:r>
              <a:rPr lang="es-ES_tradnl" sz="2600" dirty="0" smtClean="0">
                <a:latin typeface="Calibri"/>
                <a:cs typeface="Calibri"/>
              </a:rPr>
              <a:t>El 40% fue presionado o se lo sugirieron. 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D5444C49-D2FC-4B5F-A277-A5C69F2E8A5C}"/>
              </a:ext>
            </a:extLst>
          </p:cNvPr>
          <p:cNvSpPr txBox="1">
            <a:spLocks/>
          </p:cNvSpPr>
          <p:nvPr/>
        </p:nvSpPr>
        <p:spPr>
          <a:xfrm>
            <a:off x="0" y="160226"/>
            <a:ext cx="12192000" cy="826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solidFill>
                <a:srgbClr val="522582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391171" y="0"/>
            <a:ext cx="7907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chemeClr val="accent1"/>
                </a:solidFill>
              </a:rPr>
              <a:t>Acción violenta y </a:t>
            </a:r>
            <a:r>
              <a:rPr lang="es-ES_tradnl" sz="4400" b="1" dirty="0">
                <a:solidFill>
                  <a:schemeClr val="accent1"/>
                </a:solidFill>
              </a:rPr>
              <a:t>a</a:t>
            </a:r>
            <a:r>
              <a:rPr lang="es-ES_tradnl" sz="4400" b="1" dirty="0" smtClean="0">
                <a:solidFill>
                  <a:schemeClr val="accent1"/>
                </a:solidFill>
              </a:rPr>
              <a:t>ctores ilegales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19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3">
            <a:extLst>
              <a:ext uri="{FF2B5EF4-FFF2-40B4-BE49-F238E27FC236}">
                <a16:creationId xmlns:a16="http://schemas.microsoft.com/office/drawing/2014/main" xmlns="" id="{69167C75-B9E0-43CB-9A9C-C7D49DCB1D24}"/>
              </a:ext>
            </a:extLst>
          </p:cNvPr>
          <p:cNvSpPr/>
          <p:nvPr/>
        </p:nvSpPr>
        <p:spPr>
          <a:xfrm>
            <a:off x="0" y="1018933"/>
            <a:ext cx="12192000" cy="83220"/>
          </a:xfrm>
          <a:prstGeom prst="rect">
            <a:avLst/>
          </a:prstGeom>
          <a:solidFill>
            <a:srgbClr val="522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n 5">
            <a:extLst>
              <a:ext uri="{FF2B5EF4-FFF2-40B4-BE49-F238E27FC236}">
                <a16:creationId xmlns:a16="http://schemas.microsoft.com/office/drawing/2014/main" xmlns="" id="{16B57417-40B3-4737-B51A-C27EB1BEC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38" y="6203664"/>
            <a:ext cx="1723062" cy="4786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D7DBFAD-F00C-425E-A566-A90DB93FA8BC}"/>
              </a:ext>
            </a:extLst>
          </p:cNvPr>
          <p:cNvSpPr txBox="1"/>
          <p:nvPr/>
        </p:nvSpPr>
        <p:spPr>
          <a:xfrm>
            <a:off x="788347" y="1518103"/>
            <a:ext cx="98543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600" dirty="0" smtClean="0">
                <a:latin typeface="Calibri"/>
                <a:cs typeface="Calibri"/>
              </a:rPr>
              <a:t>En el 88.2% de los casos, el acuerdo fue cumplido. </a:t>
            </a:r>
          </a:p>
          <a:p>
            <a:pPr algn="just"/>
            <a:endParaRPr lang="es-ES_tradnl" sz="2600" dirty="0">
              <a:latin typeface="Calibri"/>
              <a:cs typeface="Calibri"/>
            </a:endParaRPr>
          </a:p>
          <a:p>
            <a:pPr algn="just"/>
            <a:r>
              <a:rPr lang="es-ES_tradnl" sz="2600" dirty="0" smtClean="0">
                <a:latin typeface="Calibri"/>
                <a:cs typeface="Calibri"/>
              </a:rPr>
              <a:t>Sin embargo, estos datos contrastan con el 66.6% de quienes consideran que el problema no se solucionó. 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D5444C49-D2FC-4B5F-A277-A5C69F2E8A5C}"/>
              </a:ext>
            </a:extLst>
          </p:cNvPr>
          <p:cNvSpPr txBox="1">
            <a:spLocks/>
          </p:cNvSpPr>
          <p:nvPr/>
        </p:nvSpPr>
        <p:spPr>
          <a:xfrm>
            <a:off x="0" y="160226"/>
            <a:ext cx="12192000" cy="826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solidFill>
                <a:srgbClr val="522582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354389" y="0"/>
            <a:ext cx="59815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chemeClr val="accent1"/>
                </a:solidFill>
              </a:rPr>
              <a:t>Cumplimiento y solución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31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3">
            <a:extLst>
              <a:ext uri="{FF2B5EF4-FFF2-40B4-BE49-F238E27FC236}">
                <a16:creationId xmlns:a16="http://schemas.microsoft.com/office/drawing/2014/main" xmlns="" id="{69167C75-B9E0-43CB-9A9C-C7D49DCB1D24}"/>
              </a:ext>
            </a:extLst>
          </p:cNvPr>
          <p:cNvSpPr/>
          <p:nvPr/>
        </p:nvSpPr>
        <p:spPr>
          <a:xfrm>
            <a:off x="0" y="1018933"/>
            <a:ext cx="12192000" cy="83220"/>
          </a:xfrm>
          <a:prstGeom prst="rect">
            <a:avLst/>
          </a:prstGeom>
          <a:solidFill>
            <a:srgbClr val="522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n 5">
            <a:extLst>
              <a:ext uri="{FF2B5EF4-FFF2-40B4-BE49-F238E27FC236}">
                <a16:creationId xmlns:a16="http://schemas.microsoft.com/office/drawing/2014/main" xmlns="" id="{16B57417-40B3-4737-B51A-C27EB1BEC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38" y="6203664"/>
            <a:ext cx="1723062" cy="4786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D7DBFAD-F00C-425E-A566-A90DB93FA8BC}"/>
              </a:ext>
            </a:extLst>
          </p:cNvPr>
          <p:cNvSpPr txBox="1"/>
          <p:nvPr/>
        </p:nvSpPr>
        <p:spPr>
          <a:xfrm>
            <a:off x="788347" y="1518103"/>
            <a:ext cx="9854333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600" dirty="0" smtClean="0">
                <a:latin typeface="Calibri"/>
                <a:cs typeface="Calibri"/>
              </a:rPr>
              <a:t>El 44% de las personas no tuvo abogado.</a:t>
            </a:r>
          </a:p>
          <a:p>
            <a:pPr algn="just"/>
            <a:endParaRPr lang="es-ES_tradnl" sz="2600" dirty="0">
              <a:latin typeface="Calibri"/>
              <a:cs typeface="Calibri"/>
            </a:endParaRPr>
          </a:p>
          <a:p>
            <a:pPr algn="just"/>
            <a:r>
              <a:rPr lang="es-ES_tradnl" sz="2600" dirty="0" smtClean="0">
                <a:latin typeface="Calibri"/>
                <a:cs typeface="Calibri"/>
              </a:rPr>
              <a:t>39% de las personas manifestó haber contado con la asesoría de un abogado particular o privado. </a:t>
            </a:r>
          </a:p>
          <a:p>
            <a:pPr algn="just"/>
            <a:endParaRPr lang="es-ES_tradnl" sz="2600" dirty="0">
              <a:latin typeface="Calibri"/>
              <a:cs typeface="Calibri"/>
            </a:endParaRPr>
          </a:p>
          <a:p>
            <a:pPr algn="just"/>
            <a:r>
              <a:rPr lang="es-ES_tradnl" sz="2600" dirty="0" smtClean="0">
                <a:latin typeface="Calibri"/>
                <a:cs typeface="Calibri"/>
              </a:rPr>
              <a:t>El 10% tuvo </a:t>
            </a:r>
            <a:r>
              <a:rPr lang="es-ES_tradnl" sz="2600" dirty="0" err="1" smtClean="0">
                <a:latin typeface="Calibri"/>
                <a:cs typeface="Calibri"/>
              </a:rPr>
              <a:t>asesoria</a:t>
            </a:r>
            <a:r>
              <a:rPr lang="es-ES_tradnl" sz="2600" dirty="0" smtClean="0">
                <a:latin typeface="Calibri"/>
                <a:cs typeface="Calibri"/>
              </a:rPr>
              <a:t> de un abogado provisto por el Estado o un Defensor Público.</a:t>
            </a:r>
          </a:p>
          <a:p>
            <a:pPr algn="just"/>
            <a:endParaRPr lang="es-ES_tradnl" sz="2600" dirty="0">
              <a:latin typeface="Calibri"/>
              <a:cs typeface="Calibri"/>
            </a:endParaRPr>
          </a:p>
          <a:p>
            <a:pPr algn="just"/>
            <a:endParaRPr lang="es-ES_tradnl" sz="2600" dirty="0" smtClean="0">
              <a:latin typeface="Calibri"/>
              <a:cs typeface="Calibri"/>
            </a:endParaRPr>
          </a:p>
          <a:p>
            <a:pPr algn="just"/>
            <a:r>
              <a:rPr lang="es-ES_tradnl" sz="2600" dirty="0" smtClean="0">
                <a:latin typeface="Calibri"/>
                <a:cs typeface="Calibri"/>
              </a:rPr>
              <a:t>Quienes no contaron con un abogado manifestaron no haberlo hecho por no ser requerido en el tramite (en un 60%), mientras un 25% por considerarlo muy costoso. 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D5444C49-D2FC-4B5F-A277-A5C69F2E8A5C}"/>
              </a:ext>
            </a:extLst>
          </p:cNvPr>
          <p:cNvSpPr txBox="1">
            <a:spLocks/>
          </p:cNvSpPr>
          <p:nvPr/>
        </p:nvSpPr>
        <p:spPr>
          <a:xfrm>
            <a:off x="0" y="160226"/>
            <a:ext cx="12192000" cy="826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solidFill>
                <a:srgbClr val="522582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319389" y="0"/>
            <a:ext cx="4051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chemeClr val="accent1"/>
                </a:solidFill>
              </a:rPr>
              <a:t>Asesoría jurídica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33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3">
            <a:extLst>
              <a:ext uri="{FF2B5EF4-FFF2-40B4-BE49-F238E27FC236}">
                <a16:creationId xmlns:a16="http://schemas.microsoft.com/office/drawing/2014/main" xmlns="" id="{69167C75-B9E0-43CB-9A9C-C7D49DCB1D24}"/>
              </a:ext>
            </a:extLst>
          </p:cNvPr>
          <p:cNvSpPr/>
          <p:nvPr/>
        </p:nvSpPr>
        <p:spPr>
          <a:xfrm>
            <a:off x="0" y="1018933"/>
            <a:ext cx="12192000" cy="83220"/>
          </a:xfrm>
          <a:prstGeom prst="rect">
            <a:avLst/>
          </a:prstGeom>
          <a:solidFill>
            <a:srgbClr val="522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n 5">
            <a:extLst>
              <a:ext uri="{FF2B5EF4-FFF2-40B4-BE49-F238E27FC236}">
                <a16:creationId xmlns:a16="http://schemas.microsoft.com/office/drawing/2014/main" xmlns="" id="{16B57417-40B3-4737-B51A-C27EB1BEC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38" y="6203664"/>
            <a:ext cx="1723062" cy="4786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D7DBFAD-F00C-425E-A566-A90DB93FA8BC}"/>
              </a:ext>
            </a:extLst>
          </p:cNvPr>
          <p:cNvSpPr txBox="1"/>
          <p:nvPr/>
        </p:nvSpPr>
        <p:spPr>
          <a:xfrm>
            <a:off x="788347" y="1518103"/>
            <a:ext cx="98543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600" dirty="0" smtClean="0">
                <a:latin typeface="Calibri"/>
                <a:cs typeface="Calibri"/>
              </a:rPr>
              <a:t>El 61% de las personas, consideró su problema jurídico en temas laborales como de alta afectación y un 19.7% como de mediana afectación. 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D5444C49-D2FC-4B5F-A277-A5C69F2E8A5C}"/>
              </a:ext>
            </a:extLst>
          </p:cNvPr>
          <p:cNvSpPr txBox="1">
            <a:spLocks/>
          </p:cNvSpPr>
          <p:nvPr/>
        </p:nvSpPr>
        <p:spPr>
          <a:xfrm>
            <a:off x="0" y="160226"/>
            <a:ext cx="12192000" cy="826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solidFill>
                <a:srgbClr val="522582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490779" y="0"/>
            <a:ext cx="5708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chemeClr val="accent1"/>
                </a:solidFill>
              </a:rPr>
              <a:t>Gravedad del problema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22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3">
            <a:extLst>
              <a:ext uri="{FF2B5EF4-FFF2-40B4-BE49-F238E27FC236}">
                <a16:creationId xmlns:a16="http://schemas.microsoft.com/office/drawing/2014/main" xmlns="" id="{69167C75-B9E0-43CB-9A9C-C7D49DCB1D24}"/>
              </a:ext>
            </a:extLst>
          </p:cNvPr>
          <p:cNvSpPr/>
          <p:nvPr/>
        </p:nvSpPr>
        <p:spPr>
          <a:xfrm>
            <a:off x="0" y="1018933"/>
            <a:ext cx="12192000" cy="83220"/>
          </a:xfrm>
          <a:prstGeom prst="rect">
            <a:avLst/>
          </a:prstGeom>
          <a:solidFill>
            <a:srgbClr val="522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n 5">
            <a:extLst>
              <a:ext uri="{FF2B5EF4-FFF2-40B4-BE49-F238E27FC236}">
                <a16:creationId xmlns:a16="http://schemas.microsoft.com/office/drawing/2014/main" xmlns="" id="{16B57417-40B3-4737-B51A-C27EB1BEC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38" y="6203664"/>
            <a:ext cx="1723062" cy="4786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D7DBFAD-F00C-425E-A566-A90DB93FA8BC}"/>
              </a:ext>
            </a:extLst>
          </p:cNvPr>
          <p:cNvSpPr txBox="1"/>
          <p:nvPr/>
        </p:nvSpPr>
        <p:spPr>
          <a:xfrm>
            <a:off x="788347" y="1518103"/>
            <a:ext cx="98543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600" dirty="0" smtClean="0">
                <a:latin typeface="Calibri"/>
                <a:cs typeface="Calibri"/>
              </a:rPr>
              <a:t>El 72% de las personas manifestaron que volverían a seguir el mismo camino que adoptaron para solucionar el problema. </a:t>
            </a:r>
          </a:p>
          <a:p>
            <a:pPr algn="just"/>
            <a:endParaRPr lang="es-ES_tradnl" sz="2600" dirty="0">
              <a:latin typeface="Calibri"/>
              <a:cs typeface="Calibri"/>
            </a:endParaRPr>
          </a:p>
          <a:p>
            <a:pPr algn="just"/>
            <a:r>
              <a:rPr lang="es-ES_tradnl" sz="2600" dirty="0" smtClean="0">
                <a:latin typeface="Calibri"/>
                <a:cs typeface="Calibri"/>
              </a:rPr>
              <a:t>Quienes respondieron que no, lo hicieron en un 54% porque el problema no se resolvió y un 17% por considerar que fue demorado. 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D5444C49-D2FC-4B5F-A277-A5C69F2E8A5C}"/>
              </a:ext>
            </a:extLst>
          </p:cNvPr>
          <p:cNvSpPr txBox="1">
            <a:spLocks/>
          </p:cNvSpPr>
          <p:nvPr/>
        </p:nvSpPr>
        <p:spPr>
          <a:xfrm>
            <a:off x="0" y="160226"/>
            <a:ext cx="12192000" cy="826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solidFill>
                <a:srgbClr val="522582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028735" y="0"/>
            <a:ext cx="6632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chemeClr val="accent1"/>
                </a:solidFill>
              </a:rPr>
              <a:t>Recomendación del camino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99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9148633-4EA5-488B-90B4-EEF7EFC17748}"/>
              </a:ext>
            </a:extLst>
          </p:cNvPr>
          <p:cNvSpPr/>
          <p:nvPr/>
        </p:nvSpPr>
        <p:spPr>
          <a:xfrm>
            <a:off x="0" y="1018933"/>
            <a:ext cx="12192000" cy="83220"/>
          </a:xfrm>
          <a:prstGeom prst="rect">
            <a:avLst/>
          </a:prstGeom>
          <a:solidFill>
            <a:srgbClr val="522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B2E94F-5187-4AD2-AA63-BDD0195BC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084" y="0"/>
            <a:ext cx="7054049" cy="8268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Encuesta</a:t>
            </a:r>
            <a:r>
              <a:rPr lang="en-US" b="1" dirty="0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Necesidades</a:t>
            </a:r>
            <a:r>
              <a:rPr lang="en-US" b="1" dirty="0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Jurídicas</a:t>
            </a:r>
            <a:r>
              <a:rPr lang="en-US" b="1" dirty="0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, 2016. </a:t>
            </a:r>
            <a:endParaRPr lang="en-US" b="1" dirty="0">
              <a:solidFill>
                <a:srgbClr val="522582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1A5CD75-9830-4769-90B9-BFD9CBB88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207" y="1474094"/>
            <a:ext cx="4158344" cy="819261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 smtClean="0">
                <a:latin typeface="Garamond" panose="02020404030301010803" pitchFamily="18" charset="0"/>
              </a:rPr>
              <a:t>Antecedentes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xmlns="" id="{30853A06-5376-4A76-A198-7CEA2DC974A4}"/>
              </a:ext>
            </a:extLst>
          </p:cNvPr>
          <p:cNvSpPr txBox="1">
            <a:spLocks/>
          </p:cNvSpPr>
          <p:nvPr/>
        </p:nvSpPr>
        <p:spPr>
          <a:xfrm>
            <a:off x="1273207" y="4001806"/>
            <a:ext cx="4158344" cy="846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FC33F267-0ED9-4D02-A23C-691A4F05CD50}"/>
              </a:ext>
            </a:extLst>
          </p:cNvPr>
          <p:cNvSpPr txBox="1">
            <a:spLocks/>
          </p:cNvSpPr>
          <p:nvPr/>
        </p:nvSpPr>
        <p:spPr>
          <a:xfrm>
            <a:off x="588163" y="2223823"/>
            <a:ext cx="5338503" cy="4634177"/>
          </a:xfrm>
          <a:prstGeom prst="rect">
            <a:avLst/>
          </a:prstGeom>
          <a:ln>
            <a:solidFill>
              <a:srgbClr val="69297B"/>
            </a:solidFill>
          </a:ln>
        </p:spPr>
        <p:txBody>
          <a:bodyPr vert="horz" wrap="square" lIns="91440" tIns="182880" rIns="91440" bIns="18288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ES_tradnl" dirty="0"/>
              <a:t>• </a:t>
            </a:r>
            <a:r>
              <a:rPr lang="es-ES_tradnl" dirty="0" err="1"/>
              <a:t>Fedesarrollo</a:t>
            </a:r>
            <a:r>
              <a:rPr lang="es-ES_tradnl" dirty="0"/>
              <a:t> (2009): Prueba piloto en tres municipios aplicada a 400 personas </a:t>
            </a:r>
            <a:endParaRPr lang="es-ES_tradnl" dirty="0" smtClean="0"/>
          </a:p>
          <a:p>
            <a:pPr marL="0" indent="0" algn="just">
              <a:spcBef>
                <a:spcPts val="0"/>
              </a:spcBef>
              <a:buNone/>
            </a:pPr>
            <a:endParaRPr lang="es-ES_tradnl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dirty="0" smtClean="0"/>
              <a:t>• </a:t>
            </a:r>
            <a:r>
              <a:rPr lang="es-ES_tradnl" dirty="0"/>
              <a:t>Corporación Excelencia en la Justicia (2011): Prueba Piloto en </a:t>
            </a:r>
            <a:r>
              <a:rPr lang="es-ES_tradnl" dirty="0" err="1"/>
              <a:t>ChíaCundinamarca</a:t>
            </a:r>
            <a:r>
              <a:rPr lang="es-ES_tradnl" dirty="0"/>
              <a:t> y Armenia </a:t>
            </a:r>
            <a:r>
              <a:rPr lang="mr-IN" dirty="0" smtClean="0"/>
              <a:t>–</a:t>
            </a:r>
            <a:r>
              <a:rPr lang="es-ES_tradnl" dirty="0" smtClean="0"/>
              <a:t> Quindío. 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_tradnl" dirty="0"/>
          </a:p>
          <a:p>
            <a:pPr marL="0" indent="0" algn="just">
              <a:spcBef>
                <a:spcPts val="0"/>
              </a:spcBef>
              <a:buNone/>
            </a:pPr>
            <a:endParaRPr lang="es-ES_tradnl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s-ES_tradnl" dirty="0" smtClean="0"/>
              <a:t>• </a:t>
            </a:r>
            <a:r>
              <a:rPr lang="es-ES_tradnl" dirty="0"/>
              <a:t>Ministerio de Justicia, Cámara de Comercio y </a:t>
            </a:r>
            <a:r>
              <a:rPr lang="es-ES_tradnl" dirty="0" err="1"/>
              <a:t>Dejusticia</a:t>
            </a:r>
            <a:r>
              <a:rPr lang="es-ES_tradnl" dirty="0"/>
              <a:t> (2013): Necesidades Jurídicas de población ANSPE y </a:t>
            </a:r>
            <a:r>
              <a:rPr lang="es-ES_tradnl" dirty="0" smtClean="0"/>
              <a:t>Discapacitados</a:t>
            </a:r>
            <a:r>
              <a:rPr lang="es-ES" dirty="0" smtClean="0">
                <a:latin typeface="Garamond" panose="02020404030301010803" pitchFamily="18" charset="0"/>
              </a:rPr>
              <a:t>. </a:t>
            </a:r>
            <a:endParaRPr lang="es-ES" dirty="0">
              <a:latin typeface="Garamond" panose="02020404030301010803" pitchFamily="18" charset="0"/>
            </a:endParaRPr>
          </a:p>
        </p:txBody>
      </p:sp>
      <p:pic>
        <p:nvPicPr>
          <p:cNvPr id="11" name="Imagen 5">
            <a:extLst>
              <a:ext uri="{FF2B5EF4-FFF2-40B4-BE49-F238E27FC236}">
                <a16:creationId xmlns:a16="http://schemas.microsoft.com/office/drawing/2014/main" xmlns="" id="{D11CDCF5-1B9E-48F4-9EAC-188C9DA87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38" y="6203664"/>
            <a:ext cx="1723062" cy="47862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833" y="1291166"/>
            <a:ext cx="3661833" cy="182176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467" y="2946400"/>
            <a:ext cx="1943100" cy="19431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5683" y="4910666"/>
            <a:ext cx="3617583" cy="135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07C0E75-073B-494F-A4D6-1B2A6B3057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3" t="24103" r="-1"/>
          <a:stretch/>
        </p:blipFill>
        <p:spPr>
          <a:xfrm flipH="1">
            <a:off x="0" y="0"/>
            <a:ext cx="7626485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5359946" y="3049377"/>
            <a:ext cx="6712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4800" b="1" dirty="0">
                <a:solidFill>
                  <a:srgbClr val="522582"/>
                </a:solidFill>
                <a:latin typeface="Garamond" panose="02020404030301010803" pitchFamily="18" charset="0"/>
              </a:rPr>
              <a:t>Muchas gracias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248AA02-1975-4F2B-9493-9B83D48E559F}"/>
              </a:ext>
            </a:extLst>
          </p:cNvPr>
          <p:cNvCxnSpPr>
            <a:cxnSpLocks/>
          </p:cNvCxnSpPr>
          <p:nvPr/>
        </p:nvCxnSpPr>
        <p:spPr>
          <a:xfrm>
            <a:off x="5525317" y="3962540"/>
            <a:ext cx="6546715" cy="0"/>
          </a:xfrm>
          <a:prstGeom prst="line">
            <a:avLst/>
          </a:prstGeom>
          <a:ln>
            <a:solidFill>
              <a:srgbClr val="522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948364-E82B-479B-826E-E71784D3E82E}"/>
              </a:ext>
            </a:extLst>
          </p:cNvPr>
          <p:cNvSpPr/>
          <p:nvPr/>
        </p:nvSpPr>
        <p:spPr>
          <a:xfrm>
            <a:off x="5667989" y="480370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César Augusto Valderrama</a:t>
            </a:r>
          </a:p>
          <a:p>
            <a:pPr algn="ctr"/>
            <a:r>
              <a:rPr lang="es-ES" dirty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Línea de Sistema Judicial – Dejusticia</a:t>
            </a:r>
          </a:p>
          <a:p>
            <a:pPr algn="ctr"/>
            <a:r>
              <a:rPr lang="es-ES" u="sng" dirty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cvalderrama@dejusticia.org</a:t>
            </a:r>
          </a:p>
        </p:txBody>
      </p:sp>
      <p:pic>
        <p:nvPicPr>
          <p:cNvPr id="8" name="Imagen 5">
            <a:extLst>
              <a:ext uri="{FF2B5EF4-FFF2-40B4-BE49-F238E27FC236}">
                <a16:creationId xmlns:a16="http://schemas.microsoft.com/office/drawing/2014/main" xmlns="" id="{0FB1EC79-8314-4D04-B67E-1F41CD0CC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82" y="6014197"/>
            <a:ext cx="25717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Sin títul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5" b="7495"/>
          <a:stretch>
            <a:fillRect/>
          </a:stretch>
        </p:blipFill>
        <p:spPr>
          <a:xfrm>
            <a:off x="838200" y="296333"/>
            <a:ext cx="10515600" cy="5880630"/>
          </a:xfrm>
        </p:spPr>
      </p:pic>
      <p:sp>
        <p:nvSpPr>
          <p:cNvPr id="5" name="CuadroTexto 4"/>
          <p:cNvSpPr txBox="1"/>
          <p:nvPr/>
        </p:nvSpPr>
        <p:spPr>
          <a:xfrm>
            <a:off x="6201833" y="6455833"/>
            <a:ext cx="4563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Fuente: Departamento Nacional de Planeación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52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9148633-4EA5-488B-90B4-EEF7EFC17748}"/>
              </a:ext>
            </a:extLst>
          </p:cNvPr>
          <p:cNvSpPr/>
          <p:nvPr/>
        </p:nvSpPr>
        <p:spPr>
          <a:xfrm>
            <a:off x="0" y="1018933"/>
            <a:ext cx="12192000" cy="83220"/>
          </a:xfrm>
          <a:prstGeom prst="rect">
            <a:avLst/>
          </a:prstGeom>
          <a:solidFill>
            <a:srgbClr val="522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B2E94F-5187-4AD2-AA63-BDD0195BC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251" y="192072"/>
            <a:ext cx="7054049" cy="826861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Encuesta NJ, 2016.</a:t>
            </a:r>
            <a:endParaRPr lang="en-US" b="1" dirty="0">
              <a:solidFill>
                <a:srgbClr val="522582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1A5CD75-9830-4769-90B9-BFD9CBB88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31" y="1725672"/>
            <a:ext cx="4158344" cy="819261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b="1" dirty="0" smtClean="0">
                <a:latin typeface="Garamond" panose="02020404030301010803" pitchFamily="18" charset="0"/>
              </a:rPr>
              <a:t>Necesidades Jurídicas Declaradas 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4749B270-2FCD-4CDF-90B3-85A9D5A3C646}"/>
              </a:ext>
            </a:extLst>
          </p:cNvPr>
          <p:cNvSpPr txBox="1">
            <a:spLocks/>
          </p:cNvSpPr>
          <p:nvPr/>
        </p:nvSpPr>
        <p:spPr>
          <a:xfrm>
            <a:off x="662231" y="2908171"/>
            <a:ext cx="4625266" cy="2545572"/>
          </a:xfrm>
          <a:prstGeom prst="rect">
            <a:avLst/>
          </a:prstGeom>
          <a:ln w="12700">
            <a:solidFill>
              <a:srgbClr val="5F2165"/>
            </a:solidFill>
          </a:ln>
        </p:spPr>
        <p:txBody>
          <a:bodyPr vert="horz" lIns="91440" tIns="18288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2000" dirty="0"/>
              <a:t>De las </a:t>
            </a:r>
            <a:r>
              <a:rPr lang="es-CO" sz="2000" dirty="0" smtClean="0"/>
              <a:t>51.492 </a:t>
            </a:r>
            <a:r>
              <a:rPr lang="es-CO" sz="2000" dirty="0"/>
              <a:t>personas encuestadas, </a:t>
            </a:r>
            <a:r>
              <a:rPr lang="es-CO" sz="2000" dirty="0" smtClean="0"/>
              <a:t>4.792 </a:t>
            </a:r>
            <a:r>
              <a:rPr lang="es-CO" sz="2000" dirty="0"/>
              <a:t>(el 9.3%) dijeron haber tenido algún tipo de necesidad jurídica en los últimos dos años. </a:t>
            </a:r>
            <a:endParaRPr lang="es-ES" sz="1900" dirty="0">
              <a:latin typeface="Garamond" panose="02020404030301010803" pitchFamily="18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xmlns="" id="{30853A06-5376-4A76-A198-7CEA2DC974A4}"/>
              </a:ext>
            </a:extLst>
          </p:cNvPr>
          <p:cNvSpPr txBox="1">
            <a:spLocks/>
          </p:cNvSpPr>
          <p:nvPr/>
        </p:nvSpPr>
        <p:spPr>
          <a:xfrm>
            <a:off x="6760449" y="2149812"/>
            <a:ext cx="4158344" cy="846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FC33F267-0ED9-4D02-A23C-691A4F05CD50}"/>
              </a:ext>
            </a:extLst>
          </p:cNvPr>
          <p:cNvSpPr txBox="1">
            <a:spLocks/>
          </p:cNvSpPr>
          <p:nvPr/>
        </p:nvSpPr>
        <p:spPr>
          <a:xfrm>
            <a:off x="6293527" y="2908169"/>
            <a:ext cx="5236242" cy="3528390"/>
          </a:xfrm>
          <a:prstGeom prst="rect">
            <a:avLst/>
          </a:prstGeom>
          <a:ln>
            <a:solidFill>
              <a:srgbClr val="69297B"/>
            </a:solidFill>
          </a:ln>
        </p:spPr>
        <p:txBody>
          <a:bodyPr vert="horz" wrap="square" lIns="91440" tIns="182880" rIns="91440" bIns="18288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s-ES" sz="2400" dirty="0" smtClean="0">
                <a:latin typeface="Garamond" panose="02020404030301010803" pitchFamily="18" charset="0"/>
              </a:rPr>
              <a:t>Colombia es el país con las necesidades jurídicas declaradas más baja, dentro de las encuestas comparables realizadas en el mundo: 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24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2400" dirty="0">
                <a:latin typeface="Garamond" panose="02020404030301010803" pitchFamily="18" charset="0"/>
              </a:rPr>
              <a:t>Inglaterra y Gales: 54</a:t>
            </a:r>
            <a:r>
              <a:rPr lang="es-ES" sz="2400" dirty="0" smtClean="0">
                <a:latin typeface="Garamond" panose="02020404030301010803" pitchFamily="18" charset="0"/>
              </a:rPr>
              <a:t>%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2400" dirty="0" smtClean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2400" dirty="0" smtClean="0">
                <a:latin typeface="Garamond" panose="02020404030301010803" pitchFamily="18" charset="0"/>
              </a:rPr>
              <a:t>Australia: 49%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2400" dirty="0" smtClean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2400" dirty="0" smtClean="0">
                <a:latin typeface="Garamond" panose="02020404030301010803" pitchFamily="18" charset="0"/>
              </a:rPr>
              <a:t>Canadá: 48%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2400" dirty="0" smtClean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2400" dirty="0" smtClean="0">
                <a:latin typeface="Garamond" panose="02020404030301010803" pitchFamily="18" charset="0"/>
              </a:rPr>
              <a:t>Colombia: 10%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2400" dirty="0" smtClean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ES" sz="2400" dirty="0">
              <a:latin typeface="Garamond" panose="02020404030301010803" pitchFamily="18" charset="0"/>
            </a:endParaRPr>
          </a:p>
        </p:txBody>
      </p:sp>
      <p:pic>
        <p:nvPicPr>
          <p:cNvPr id="11" name="Imagen 5">
            <a:extLst>
              <a:ext uri="{FF2B5EF4-FFF2-40B4-BE49-F238E27FC236}">
                <a16:creationId xmlns:a16="http://schemas.microsoft.com/office/drawing/2014/main" xmlns="" id="{D11CDCF5-1B9E-48F4-9EAC-188C9DA87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38" y="6203664"/>
            <a:ext cx="1723062" cy="4786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42545" y="1582516"/>
            <a:ext cx="4922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¿</a:t>
            </a:r>
            <a:r>
              <a:rPr lang="es-ES" sz="2200" b="1" dirty="0" smtClean="0"/>
              <a:t>Cuáles son las barreras para declarar o identificar las necesidades Jurídicas en Colombia? 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193169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B2E94F-5187-4AD2-AA63-BDD0195BC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18" y="160226"/>
            <a:ext cx="9024891" cy="826861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Necesidades Jurídicas en materia Laborales </a:t>
            </a:r>
            <a:endParaRPr lang="en-US" b="1" dirty="0">
              <a:solidFill>
                <a:srgbClr val="522582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3">
            <a:extLst>
              <a:ext uri="{FF2B5EF4-FFF2-40B4-BE49-F238E27FC236}">
                <a16:creationId xmlns:a16="http://schemas.microsoft.com/office/drawing/2014/main" xmlns="" id="{69167C75-B9E0-43CB-9A9C-C7D49DCB1D24}"/>
              </a:ext>
            </a:extLst>
          </p:cNvPr>
          <p:cNvSpPr/>
          <p:nvPr/>
        </p:nvSpPr>
        <p:spPr>
          <a:xfrm>
            <a:off x="0" y="1018933"/>
            <a:ext cx="12192000" cy="83220"/>
          </a:xfrm>
          <a:prstGeom prst="rect">
            <a:avLst/>
          </a:prstGeom>
          <a:solidFill>
            <a:srgbClr val="522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n 5">
            <a:extLst>
              <a:ext uri="{FF2B5EF4-FFF2-40B4-BE49-F238E27FC236}">
                <a16:creationId xmlns:a16="http://schemas.microsoft.com/office/drawing/2014/main" xmlns="" id="{16B57417-40B3-4737-B51A-C27EB1BEC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38" y="6203664"/>
            <a:ext cx="1723062" cy="4786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956F19-9D02-4E82-B105-38CBDB2D82D3}"/>
              </a:ext>
            </a:extLst>
          </p:cNvPr>
          <p:cNvSpPr txBox="1"/>
          <p:nvPr/>
        </p:nvSpPr>
        <p:spPr>
          <a:xfrm>
            <a:off x="5326804" y="2279037"/>
            <a:ext cx="5715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De </a:t>
            </a:r>
            <a:r>
              <a:rPr lang="es-CO" dirty="0" smtClean="0"/>
              <a:t>las personas que declararón una necesidad jurídica, </a:t>
            </a:r>
            <a:r>
              <a:rPr lang="es-CO" b="1" dirty="0"/>
              <a:t>el 4</a:t>
            </a:r>
            <a:r>
              <a:rPr lang="es-CO" b="1" dirty="0" smtClean="0"/>
              <a:t>% (192 personas</a:t>
            </a:r>
            <a:r>
              <a:rPr lang="es-CO" dirty="0"/>
              <a:t>) </a:t>
            </a:r>
            <a:r>
              <a:rPr lang="es-CO" dirty="0" smtClean="0"/>
              <a:t>manifestaron tener problemas con el empleador</a:t>
            </a:r>
            <a:r>
              <a:rPr lang="es-ES_tradnl" dirty="0" smtClean="0"/>
              <a:t>. </a:t>
            </a:r>
            <a:endParaRPr lang="es-ES" i="1" dirty="0">
              <a:latin typeface="Garamond" panose="020204040303010108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F5CD78-A1C4-48F2-99F6-39A6FC301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22" y="1391378"/>
            <a:ext cx="2596773" cy="2475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420E5C1-D918-4C25-AD20-77FC8DC4C01B}"/>
              </a:ext>
            </a:extLst>
          </p:cNvPr>
          <p:cNvSpPr txBox="1"/>
          <p:nvPr/>
        </p:nvSpPr>
        <p:spPr>
          <a:xfrm>
            <a:off x="2427909" y="3570018"/>
            <a:ext cx="499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Garamond" panose="02020404030301010803" pitchFamily="18" charset="0"/>
              </a:rPr>
              <a:t>Los motivos: </a:t>
            </a:r>
            <a:endParaRPr lang="es-ES" sz="2400" b="1" dirty="0"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2C058A-28D1-4BA7-8556-0F2E093FBDC0}"/>
              </a:ext>
            </a:extLst>
          </p:cNvPr>
          <p:cNvSpPr txBox="1"/>
          <p:nvPr/>
        </p:nvSpPr>
        <p:spPr>
          <a:xfrm>
            <a:off x="5335027" y="4469450"/>
            <a:ext cx="57159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3. Maltrato</a:t>
            </a:r>
            <a:r>
              <a:rPr lang="es-CO" dirty="0"/>
              <a:t>, agresiones o acoso laboral: </a:t>
            </a:r>
            <a:r>
              <a:rPr lang="es-CO" b="1" dirty="0" smtClean="0"/>
              <a:t>16.14%</a:t>
            </a:r>
            <a:endParaRPr lang="es-CO" b="1" dirty="0"/>
          </a:p>
          <a:p>
            <a:endParaRPr lang="es-CO" dirty="0" smtClean="0"/>
          </a:p>
          <a:p>
            <a:r>
              <a:rPr lang="es-CO" dirty="0" smtClean="0"/>
              <a:t>4. Condiciones </a:t>
            </a:r>
            <a:r>
              <a:rPr lang="es-CO" dirty="0"/>
              <a:t>en el ejercicio del trabajo, lugar de trabajo, dotación, accidentes: </a:t>
            </a:r>
            <a:r>
              <a:rPr lang="es-CO" b="1" dirty="0"/>
              <a:t>8.3%</a:t>
            </a:r>
          </a:p>
          <a:p>
            <a:r>
              <a:rPr lang="es-CO" dirty="0"/>
              <a:t> </a:t>
            </a:r>
            <a:endParaRPr lang="es-CO" dirty="0" smtClean="0"/>
          </a:p>
          <a:p>
            <a:r>
              <a:rPr lang="es-CO" dirty="0" smtClean="0"/>
              <a:t>5. Sindicatos</a:t>
            </a:r>
            <a:r>
              <a:rPr lang="es-CO" dirty="0"/>
              <a:t>, Huelgas o Convenciones: </a:t>
            </a:r>
            <a:r>
              <a:rPr lang="es-CO" b="1" dirty="0"/>
              <a:t>3.6%</a:t>
            </a:r>
          </a:p>
          <a:p>
            <a:endParaRPr lang="es-CO" dirty="0"/>
          </a:p>
          <a:p>
            <a:endParaRPr lang="es-ES_tradnl" dirty="0"/>
          </a:p>
          <a:p>
            <a:endParaRPr lang="es-CO" dirty="0" smtClean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50F0C19-DD1B-4A75-ABF0-8B8D9218BF6A}"/>
              </a:ext>
            </a:extLst>
          </p:cNvPr>
          <p:cNvSpPr txBox="1"/>
          <p:nvPr/>
        </p:nvSpPr>
        <p:spPr>
          <a:xfrm>
            <a:off x="375739" y="4478667"/>
            <a:ext cx="425690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1. Remumeración, pago de salarios y prestaciones: </a:t>
            </a:r>
            <a:r>
              <a:rPr lang="es-CO" b="1" dirty="0" smtClean="0"/>
              <a:t>53%</a:t>
            </a:r>
            <a:r>
              <a:rPr lang="es-CO" dirty="0" smtClean="0"/>
              <a:t> </a:t>
            </a:r>
          </a:p>
          <a:p>
            <a:endParaRPr lang="es-CO" dirty="0" smtClean="0"/>
          </a:p>
          <a:p>
            <a:r>
              <a:rPr lang="es-CO" dirty="0" smtClean="0"/>
              <a:t>2. Reconocimiento, despido y liquidación del contrato laboral: </a:t>
            </a:r>
            <a:r>
              <a:rPr lang="es-CO" b="1" dirty="0" smtClean="0"/>
              <a:t>26%</a:t>
            </a:r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23831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B2E94F-5187-4AD2-AA63-BDD0195BC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18" y="160226"/>
            <a:ext cx="9024891" cy="826861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Acción</a:t>
            </a:r>
            <a:r>
              <a:rPr lang="en-US" b="1" dirty="0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que</a:t>
            </a:r>
            <a:r>
              <a:rPr lang="en-US" b="1" dirty="0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tomó</a:t>
            </a:r>
            <a:endParaRPr lang="en-US" b="1" dirty="0">
              <a:solidFill>
                <a:srgbClr val="522582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3">
            <a:extLst>
              <a:ext uri="{FF2B5EF4-FFF2-40B4-BE49-F238E27FC236}">
                <a16:creationId xmlns:a16="http://schemas.microsoft.com/office/drawing/2014/main" xmlns="" id="{69167C75-B9E0-43CB-9A9C-C7D49DCB1D24}"/>
              </a:ext>
            </a:extLst>
          </p:cNvPr>
          <p:cNvSpPr/>
          <p:nvPr/>
        </p:nvSpPr>
        <p:spPr>
          <a:xfrm>
            <a:off x="0" y="1018933"/>
            <a:ext cx="12192000" cy="83220"/>
          </a:xfrm>
          <a:prstGeom prst="rect">
            <a:avLst/>
          </a:prstGeom>
          <a:solidFill>
            <a:srgbClr val="522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n 5">
            <a:extLst>
              <a:ext uri="{FF2B5EF4-FFF2-40B4-BE49-F238E27FC236}">
                <a16:creationId xmlns:a16="http://schemas.microsoft.com/office/drawing/2014/main" xmlns="" id="{16B57417-40B3-4737-B51A-C27EB1BEC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38" y="6203664"/>
            <a:ext cx="1723062" cy="4786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956F19-9D02-4E82-B105-38CBDB2D82D3}"/>
              </a:ext>
            </a:extLst>
          </p:cNvPr>
          <p:cNvSpPr txBox="1"/>
          <p:nvPr/>
        </p:nvSpPr>
        <p:spPr>
          <a:xfrm>
            <a:off x="479595" y="1721279"/>
            <a:ext cx="6236148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600" dirty="0"/>
              <a:t> </a:t>
            </a:r>
            <a:endParaRPr lang="es-ES_tradnl" sz="2600" dirty="0"/>
          </a:p>
          <a:p>
            <a:r>
              <a:rPr lang="es-ES" sz="2500" dirty="0" smtClean="0">
                <a:latin typeface="Garamond" panose="02020404030301010803" pitchFamily="18" charset="0"/>
              </a:rPr>
              <a:t>Acudió a una institución o particular:    53.13%</a:t>
            </a:r>
          </a:p>
          <a:p>
            <a:pPr algn="just"/>
            <a:endParaRPr lang="es-ES" sz="2500" dirty="0" smtClean="0">
              <a:latin typeface="Garamond" panose="02020404030301010803" pitchFamily="18" charset="0"/>
            </a:endParaRPr>
          </a:p>
          <a:p>
            <a:pPr algn="just"/>
            <a:r>
              <a:rPr lang="es-ES" sz="2500" dirty="0" smtClean="0">
                <a:latin typeface="Garamond" panose="02020404030301010803" pitchFamily="18" charset="0"/>
              </a:rPr>
              <a:t>Buscó un acuerdo pacifico:                    25.52%</a:t>
            </a:r>
          </a:p>
          <a:p>
            <a:pPr algn="just"/>
            <a:endParaRPr lang="es-ES" sz="2500" dirty="0" smtClean="0">
              <a:latin typeface="Garamond" panose="02020404030301010803" pitchFamily="18" charset="0"/>
            </a:endParaRPr>
          </a:p>
          <a:p>
            <a:pPr algn="just"/>
            <a:r>
              <a:rPr lang="es-ES" sz="2500" dirty="0" smtClean="0">
                <a:latin typeface="Garamond" panose="02020404030301010803" pitchFamily="18" charset="0"/>
              </a:rPr>
              <a:t>Forma violenta:                                     1% </a:t>
            </a:r>
          </a:p>
          <a:p>
            <a:pPr algn="just"/>
            <a:endParaRPr lang="es-ES" sz="2500" dirty="0" smtClean="0">
              <a:latin typeface="Garamond" panose="02020404030301010803" pitchFamily="18" charset="0"/>
            </a:endParaRPr>
          </a:p>
          <a:p>
            <a:pPr algn="just"/>
            <a:r>
              <a:rPr lang="es-ES" sz="2500" dirty="0" smtClean="0">
                <a:latin typeface="Garamond" panose="02020404030301010803" pitchFamily="18" charset="0"/>
              </a:rPr>
              <a:t>Acudió a un actor ilegal:                        2.6%</a:t>
            </a:r>
          </a:p>
          <a:p>
            <a:pPr algn="just"/>
            <a:endParaRPr lang="es-ES" sz="2500" dirty="0" smtClean="0">
              <a:latin typeface="Garamond" panose="02020404030301010803" pitchFamily="18" charset="0"/>
            </a:endParaRPr>
          </a:p>
          <a:p>
            <a:pPr algn="just"/>
            <a:r>
              <a:rPr lang="es-ES" sz="2500" dirty="0" smtClean="0">
                <a:latin typeface="Garamond" panose="02020404030301010803" pitchFamily="18" charset="0"/>
              </a:rPr>
              <a:t>No hizo nada:                                       17.7% </a:t>
            </a:r>
            <a:endParaRPr lang="es-ES" sz="2500" dirty="0">
              <a:latin typeface="Garamond" panose="020204040303010108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339112A-B5DC-4612-8BF1-A05FF93BC7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0" t="26277" r="24046" b="42913"/>
          <a:stretch/>
        </p:blipFill>
        <p:spPr>
          <a:xfrm>
            <a:off x="7099697" y="2244707"/>
            <a:ext cx="4541436" cy="3380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19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B2E94F-5187-4AD2-AA63-BDD0195BC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18" y="160226"/>
            <a:ext cx="9024891" cy="826861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Personas o Instituciones a las que se acudió</a:t>
            </a:r>
            <a:endParaRPr lang="en-US" b="1" dirty="0">
              <a:solidFill>
                <a:srgbClr val="522582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3">
            <a:extLst>
              <a:ext uri="{FF2B5EF4-FFF2-40B4-BE49-F238E27FC236}">
                <a16:creationId xmlns:a16="http://schemas.microsoft.com/office/drawing/2014/main" xmlns="" id="{69167C75-B9E0-43CB-9A9C-C7D49DCB1D24}"/>
              </a:ext>
            </a:extLst>
          </p:cNvPr>
          <p:cNvSpPr/>
          <p:nvPr/>
        </p:nvSpPr>
        <p:spPr>
          <a:xfrm>
            <a:off x="0" y="1018933"/>
            <a:ext cx="12192000" cy="83220"/>
          </a:xfrm>
          <a:prstGeom prst="rect">
            <a:avLst/>
          </a:prstGeom>
          <a:solidFill>
            <a:srgbClr val="522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n 5">
            <a:extLst>
              <a:ext uri="{FF2B5EF4-FFF2-40B4-BE49-F238E27FC236}">
                <a16:creationId xmlns:a16="http://schemas.microsoft.com/office/drawing/2014/main" xmlns="" id="{16B57417-40B3-4737-B51A-C27EB1BEC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38" y="6203664"/>
            <a:ext cx="1723062" cy="4786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956F19-9D02-4E82-B105-38CBDB2D82D3}"/>
              </a:ext>
            </a:extLst>
          </p:cNvPr>
          <p:cNvSpPr txBox="1"/>
          <p:nvPr/>
        </p:nvSpPr>
        <p:spPr>
          <a:xfrm>
            <a:off x="5272910" y="2762251"/>
            <a:ext cx="6057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 smtClean="0">
                <a:latin typeface="Garamond" panose="02020404030301010803" pitchFamily="18" charset="0"/>
              </a:rPr>
              <a:t>. </a:t>
            </a:r>
            <a:endParaRPr lang="es-ES" sz="2800" i="1" dirty="0">
              <a:latin typeface="Garamond" panose="020204040303010108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74E654-CE41-4826-A247-AA3BFDE9F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5" y="2627037"/>
            <a:ext cx="3955398" cy="2051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/>
          <p:cNvSpPr/>
          <p:nvPr/>
        </p:nvSpPr>
        <p:spPr>
          <a:xfrm>
            <a:off x="4751978" y="1576300"/>
            <a:ext cx="64504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Inspecciones de trabajo</a:t>
            </a:r>
            <a:r>
              <a:rPr lang="es-ES_tradnl" dirty="0" smtClean="0"/>
              <a:t>:                                 </a:t>
            </a:r>
            <a:r>
              <a:rPr lang="es-ES_tradnl" dirty="0"/>
              <a:t>27.4</a:t>
            </a:r>
            <a:r>
              <a:rPr lang="es-ES_tradnl" dirty="0" smtClean="0"/>
              <a:t>%</a:t>
            </a:r>
          </a:p>
          <a:p>
            <a:r>
              <a:rPr lang="es-ES_tradnl" dirty="0" smtClean="0"/>
              <a:t>Abogados</a:t>
            </a:r>
            <a:r>
              <a:rPr lang="es-ES_tradnl" dirty="0"/>
              <a:t>: </a:t>
            </a:r>
            <a:r>
              <a:rPr lang="es-ES_tradnl" dirty="0" smtClean="0"/>
              <a:t>                                                        26.4</a:t>
            </a:r>
            <a:r>
              <a:rPr lang="es-ES_tradnl" dirty="0"/>
              <a:t>%</a:t>
            </a:r>
          </a:p>
          <a:p>
            <a:r>
              <a:rPr lang="es-ES_tradnl" dirty="0"/>
              <a:t>Jueces: </a:t>
            </a:r>
            <a:r>
              <a:rPr lang="es-ES_tradnl" dirty="0" smtClean="0"/>
              <a:t>                                                              10.7%</a:t>
            </a:r>
          </a:p>
          <a:p>
            <a:r>
              <a:rPr lang="es-ES_tradnl" dirty="0"/>
              <a:t>Defensoría del Pueblo</a:t>
            </a:r>
            <a:r>
              <a:rPr lang="es-ES_tradnl" dirty="0" smtClean="0"/>
              <a:t>:                                   </a:t>
            </a:r>
            <a:r>
              <a:rPr lang="es-ES_tradnl" dirty="0"/>
              <a:t>6.8</a:t>
            </a:r>
            <a:r>
              <a:rPr lang="es-ES_tradnl" dirty="0" smtClean="0"/>
              <a:t>%</a:t>
            </a:r>
          </a:p>
          <a:p>
            <a:r>
              <a:rPr lang="es-ES_tradnl" dirty="0" smtClean="0"/>
              <a:t>Fiscalía:                                                             6.8%</a:t>
            </a:r>
          </a:p>
          <a:p>
            <a:r>
              <a:rPr lang="es-ES_tradnl" dirty="0" smtClean="0"/>
              <a:t>Casas de justicia:                                             5%</a:t>
            </a:r>
          </a:p>
          <a:p>
            <a:r>
              <a:rPr lang="es-ES_tradnl" dirty="0"/>
              <a:t>Inspecciones de Policía: </a:t>
            </a:r>
            <a:r>
              <a:rPr lang="es-ES_tradnl" dirty="0" smtClean="0"/>
              <a:t>                                3.9%</a:t>
            </a:r>
          </a:p>
          <a:p>
            <a:r>
              <a:rPr lang="es-ES_tradnl" dirty="0"/>
              <a:t>Los CAI</a:t>
            </a:r>
            <a:r>
              <a:rPr lang="es-ES_tradnl" dirty="0" smtClean="0"/>
              <a:t>:                                                             </a:t>
            </a:r>
            <a:r>
              <a:rPr lang="es-ES_tradnl" dirty="0"/>
              <a:t>2.9</a:t>
            </a:r>
            <a:r>
              <a:rPr lang="es-ES_tradnl" dirty="0" smtClean="0"/>
              <a:t>%</a:t>
            </a:r>
          </a:p>
          <a:p>
            <a:r>
              <a:rPr lang="es-ES_tradnl" dirty="0" smtClean="0"/>
              <a:t>Comisarias de familia:                                    2%</a:t>
            </a:r>
          </a:p>
          <a:p>
            <a:r>
              <a:rPr lang="es-ES_tradnl" dirty="0"/>
              <a:t>Centros de conciliación</a:t>
            </a:r>
            <a:r>
              <a:rPr lang="es-ES_tradnl" dirty="0" smtClean="0"/>
              <a:t>:                                </a:t>
            </a:r>
            <a:r>
              <a:rPr lang="es-ES_tradnl" dirty="0"/>
              <a:t>1.9% </a:t>
            </a:r>
            <a:endParaRPr lang="es-ES_tradnl" dirty="0" smtClean="0"/>
          </a:p>
          <a:p>
            <a:r>
              <a:rPr lang="es-ES_tradnl" dirty="0" smtClean="0"/>
              <a:t>Defensorías de Familia (ICBF):                     1%</a:t>
            </a:r>
          </a:p>
          <a:p>
            <a:r>
              <a:rPr lang="es-ES_tradnl" dirty="0" smtClean="0"/>
              <a:t>Personería:                                                      1%</a:t>
            </a:r>
          </a:p>
          <a:p>
            <a:r>
              <a:rPr lang="es-ES_tradnl" dirty="0" smtClean="0"/>
              <a:t>Procuraduría:                                                  1%</a:t>
            </a:r>
          </a:p>
          <a:p>
            <a:endParaRPr lang="es-ES_tradnl" dirty="0" smtClean="0"/>
          </a:p>
          <a:p>
            <a:r>
              <a:rPr lang="es-ES_tradnl" dirty="0" smtClean="0"/>
              <a:t> 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1930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B2E94F-5187-4AD2-AA63-BDD0195BC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24" y="160226"/>
            <a:ext cx="11156719" cy="8268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¿</a:t>
            </a:r>
            <a:r>
              <a:rPr lang="en-US" b="1" dirty="0" err="1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cuál</a:t>
            </a:r>
            <a:r>
              <a:rPr lang="en-US" b="1" dirty="0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fue</a:t>
            </a:r>
            <a:r>
              <a:rPr lang="en-US" b="1" dirty="0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la </a:t>
            </a:r>
            <a:r>
              <a:rPr lang="en-US" b="1" dirty="0" err="1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última</a:t>
            </a:r>
            <a:r>
              <a:rPr lang="en-US" b="1" dirty="0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persona o </a:t>
            </a:r>
            <a:r>
              <a:rPr lang="en-US" b="1" dirty="0" err="1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institución</a:t>
            </a:r>
            <a:r>
              <a:rPr lang="en-US" b="1" dirty="0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a la </a:t>
            </a:r>
            <a:r>
              <a:rPr lang="en-US" b="1" dirty="0" err="1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que</a:t>
            </a:r>
            <a:r>
              <a:rPr lang="en-US" b="1" dirty="0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acudió</a:t>
            </a:r>
            <a:r>
              <a:rPr lang="en-US" b="1" dirty="0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? </a:t>
            </a:r>
            <a:endParaRPr lang="en-US" b="1" dirty="0">
              <a:solidFill>
                <a:srgbClr val="522582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3">
            <a:extLst>
              <a:ext uri="{FF2B5EF4-FFF2-40B4-BE49-F238E27FC236}">
                <a16:creationId xmlns:a16="http://schemas.microsoft.com/office/drawing/2014/main" xmlns="" id="{69167C75-B9E0-43CB-9A9C-C7D49DCB1D24}"/>
              </a:ext>
            </a:extLst>
          </p:cNvPr>
          <p:cNvSpPr/>
          <p:nvPr/>
        </p:nvSpPr>
        <p:spPr>
          <a:xfrm>
            <a:off x="0" y="1018933"/>
            <a:ext cx="12192000" cy="83220"/>
          </a:xfrm>
          <a:prstGeom prst="rect">
            <a:avLst/>
          </a:prstGeom>
          <a:solidFill>
            <a:srgbClr val="522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n 5">
            <a:extLst>
              <a:ext uri="{FF2B5EF4-FFF2-40B4-BE49-F238E27FC236}">
                <a16:creationId xmlns:a16="http://schemas.microsoft.com/office/drawing/2014/main" xmlns="" id="{16B57417-40B3-4737-B51A-C27EB1BEC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38" y="6203664"/>
            <a:ext cx="1723062" cy="4786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D7DBFAD-F00C-425E-A566-A90DB93FA8BC}"/>
              </a:ext>
            </a:extLst>
          </p:cNvPr>
          <p:cNvSpPr txBox="1"/>
          <p:nvPr/>
        </p:nvSpPr>
        <p:spPr>
          <a:xfrm>
            <a:off x="697824" y="1637094"/>
            <a:ext cx="100543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cs typeface="Calibri"/>
              </a:rPr>
              <a:t>Inspecciones de trabajo  </a:t>
            </a:r>
            <a:r>
              <a:rPr lang="es-ES" sz="2000" dirty="0" smtClean="0">
                <a:cs typeface="Calibri"/>
              </a:rPr>
              <a:t>                                                  26.47</a:t>
            </a:r>
            <a:r>
              <a:rPr lang="es-ES" sz="2000" dirty="0">
                <a:cs typeface="Calibri"/>
              </a:rPr>
              <a:t>%</a:t>
            </a:r>
          </a:p>
          <a:p>
            <a:pPr algn="just"/>
            <a:r>
              <a:rPr lang="es-ES" sz="2000" dirty="0">
                <a:cs typeface="Calibri"/>
              </a:rPr>
              <a:t>Abogado  </a:t>
            </a:r>
            <a:r>
              <a:rPr lang="es-ES" sz="2000" dirty="0" smtClean="0">
                <a:cs typeface="Calibri"/>
              </a:rPr>
              <a:t>                                                                             26.47%</a:t>
            </a:r>
            <a:endParaRPr lang="es-ES" sz="2000" dirty="0">
              <a:cs typeface="Calibri"/>
            </a:endParaRPr>
          </a:p>
          <a:p>
            <a:pPr algn="just"/>
            <a:r>
              <a:rPr lang="es-ES" sz="2000" dirty="0" smtClean="0">
                <a:cs typeface="Calibri"/>
              </a:rPr>
              <a:t>Otro                                                                                        8.82</a:t>
            </a:r>
            <a:r>
              <a:rPr lang="es-ES" sz="2000" dirty="0">
                <a:cs typeface="Calibri"/>
              </a:rPr>
              <a:t>%</a:t>
            </a:r>
          </a:p>
          <a:p>
            <a:pPr algn="just"/>
            <a:r>
              <a:rPr lang="es-ES" sz="2000" dirty="0">
                <a:cs typeface="Calibri"/>
              </a:rPr>
              <a:t>Jueces: </a:t>
            </a:r>
            <a:r>
              <a:rPr lang="es-ES" sz="2000" dirty="0" smtClean="0">
                <a:cs typeface="Calibri"/>
              </a:rPr>
              <a:t>                                                                                  10.78</a:t>
            </a:r>
            <a:r>
              <a:rPr lang="es-ES" sz="2000" dirty="0">
                <a:cs typeface="Calibri"/>
              </a:rPr>
              <a:t>%</a:t>
            </a:r>
          </a:p>
          <a:p>
            <a:pPr algn="just"/>
            <a:r>
              <a:rPr lang="es-ES" sz="2000" dirty="0" smtClean="0">
                <a:latin typeface="Calibri"/>
                <a:cs typeface="Calibri"/>
              </a:rPr>
              <a:t>Fiscalía </a:t>
            </a:r>
            <a:r>
              <a:rPr lang="es-ES" sz="2000" dirty="0">
                <a:latin typeface="Calibri"/>
                <a:cs typeface="Calibri"/>
              </a:rPr>
              <a:t>General de la </a:t>
            </a:r>
            <a:r>
              <a:rPr lang="es-ES" sz="2000" dirty="0" smtClean="0">
                <a:latin typeface="Calibri"/>
                <a:cs typeface="Calibri"/>
              </a:rPr>
              <a:t>Nación                                             6.86%</a:t>
            </a:r>
            <a:endParaRPr lang="es-ES" sz="2000" dirty="0">
              <a:latin typeface="Calibri"/>
              <a:cs typeface="Calibri"/>
            </a:endParaRPr>
          </a:p>
          <a:p>
            <a:pPr algn="just"/>
            <a:r>
              <a:rPr lang="es-ES" sz="2000" dirty="0">
                <a:cs typeface="Calibri"/>
              </a:rPr>
              <a:t>Defensoría del Pueblo                                                         3.92%</a:t>
            </a:r>
          </a:p>
          <a:p>
            <a:pPr algn="just"/>
            <a:r>
              <a:rPr lang="es-ES" sz="2000" dirty="0" smtClean="0">
                <a:latin typeface="Calibri"/>
                <a:cs typeface="Calibri"/>
              </a:rPr>
              <a:t>Casas </a:t>
            </a:r>
            <a:r>
              <a:rPr lang="es-ES" sz="2000" dirty="0">
                <a:latin typeface="Calibri"/>
                <a:cs typeface="Calibri"/>
              </a:rPr>
              <a:t>de justicia o centro de convivencia </a:t>
            </a:r>
            <a:r>
              <a:rPr lang="es-ES" sz="2000" dirty="0" smtClean="0">
                <a:latin typeface="Calibri"/>
                <a:cs typeface="Calibri"/>
              </a:rPr>
              <a:t>ciudadana    3.92%</a:t>
            </a:r>
            <a:endParaRPr lang="es-ES" sz="2000" dirty="0">
              <a:latin typeface="Calibri"/>
              <a:cs typeface="Calibri"/>
            </a:endParaRPr>
          </a:p>
          <a:p>
            <a:pPr algn="just"/>
            <a:r>
              <a:rPr lang="es-ES" sz="2000" dirty="0" smtClean="0">
                <a:latin typeface="Calibri"/>
                <a:cs typeface="Calibri"/>
              </a:rPr>
              <a:t>Inspección </a:t>
            </a:r>
            <a:r>
              <a:rPr lang="es-ES" sz="2000" dirty="0">
                <a:latin typeface="Calibri"/>
                <a:cs typeface="Calibri"/>
              </a:rPr>
              <a:t>de </a:t>
            </a:r>
            <a:r>
              <a:rPr lang="es-ES" sz="2000" dirty="0" smtClean="0">
                <a:latin typeface="Calibri"/>
                <a:cs typeface="Calibri"/>
              </a:rPr>
              <a:t>Policía                                                           2.94%</a:t>
            </a:r>
            <a:endParaRPr lang="es-ES" sz="2000" dirty="0">
              <a:latin typeface="Calibri"/>
              <a:cs typeface="Calibri"/>
            </a:endParaRPr>
          </a:p>
          <a:p>
            <a:pPr algn="just"/>
            <a:r>
              <a:rPr lang="es-ES" sz="2000" dirty="0">
                <a:cs typeface="Calibri"/>
              </a:rPr>
              <a:t>CAI o estación de policía </a:t>
            </a:r>
            <a:r>
              <a:rPr lang="es-ES" sz="2000" dirty="0" smtClean="0">
                <a:cs typeface="Calibri"/>
              </a:rPr>
              <a:t>                                                    </a:t>
            </a:r>
            <a:r>
              <a:rPr lang="es-ES" sz="2000" dirty="0">
                <a:cs typeface="Calibri"/>
              </a:rPr>
              <a:t>2.94%</a:t>
            </a:r>
          </a:p>
          <a:p>
            <a:pPr algn="just"/>
            <a:r>
              <a:rPr lang="es-ES" sz="2000" dirty="0" smtClean="0">
                <a:latin typeface="Calibri"/>
                <a:cs typeface="Calibri"/>
              </a:rPr>
              <a:t>Personería                                                                             0.98%</a:t>
            </a:r>
            <a:endParaRPr lang="es-ES" sz="2000" dirty="0">
              <a:latin typeface="Calibri"/>
              <a:cs typeface="Calibri"/>
            </a:endParaRPr>
          </a:p>
          <a:p>
            <a:pPr algn="just"/>
            <a:r>
              <a:rPr lang="es-ES" sz="2000" dirty="0" smtClean="0">
                <a:cs typeface="Calibri"/>
              </a:rPr>
              <a:t>Comisarias </a:t>
            </a:r>
            <a:r>
              <a:rPr lang="es-ES" sz="2000" dirty="0">
                <a:cs typeface="Calibri"/>
              </a:rPr>
              <a:t>de </a:t>
            </a:r>
            <a:r>
              <a:rPr lang="es-ES" sz="2000" dirty="0" smtClean="0">
                <a:cs typeface="Calibri"/>
              </a:rPr>
              <a:t>Familia                                                         0.98%</a:t>
            </a:r>
            <a:endParaRPr lang="es-ES" sz="2000" dirty="0">
              <a:cs typeface="Calibri"/>
            </a:endParaRPr>
          </a:p>
          <a:p>
            <a:pPr algn="just"/>
            <a:r>
              <a:rPr lang="es-ES" sz="2000" dirty="0" smtClean="0">
                <a:latin typeface="Calibri"/>
                <a:cs typeface="Calibri"/>
              </a:rPr>
              <a:t>Procuraduría </a:t>
            </a:r>
            <a:r>
              <a:rPr lang="es-ES" sz="2000" dirty="0">
                <a:latin typeface="Calibri"/>
                <a:cs typeface="Calibri"/>
              </a:rPr>
              <a:t>General de la </a:t>
            </a:r>
            <a:r>
              <a:rPr lang="es-ES" sz="2000" dirty="0" smtClean="0">
                <a:latin typeface="Calibri"/>
                <a:cs typeface="Calibri"/>
              </a:rPr>
              <a:t>Nación                                  0.98%</a:t>
            </a:r>
            <a:endParaRPr lang="es-ES" sz="2000" dirty="0">
              <a:latin typeface="Calibri"/>
              <a:cs typeface="Calibri"/>
            </a:endParaRPr>
          </a:p>
          <a:p>
            <a:pPr algn="just"/>
            <a:r>
              <a:rPr lang="es-ES" sz="2000" dirty="0" smtClean="0">
                <a:latin typeface="Calibri"/>
                <a:cs typeface="Calibri"/>
              </a:rPr>
              <a:t>Superintendencias                                                              0.98%</a:t>
            </a:r>
            <a:endParaRPr lang="es-ES" sz="2000" dirty="0">
              <a:latin typeface="Calibri"/>
              <a:cs typeface="Calibri"/>
            </a:endParaRPr>
          </a:p>
          <a:p>
            <a:pPr algn="just"/>
            <a:r>
              <a:rPr lang="es-ES" sz="2000" dirty="0" smtClean="0">
                <a:latin typeface="Calibri"/>
                <a:cs typeface="Calibri"/>
              </a:rPr>
              <a:t>Alcaldía                                                                                 0.98%</a:t>
            </a:r>
            <a:endParaRPr lang="es-ES" sz="2000" dirty="0">
              <a:latin typeface="Calibri"/>
              <a:cs typeface="Calibri"/>
            </a:endParaRPr>
          </a:p>
          <a:p>
            <a:pPr algn="just"/>
            <a:r>
              <a:rPr lang="es-ES" sz="2000" dirty="0" err="1" smtClean="0">
                <a:latin typeface="Calibri"/>
                <a:cs typeface="Calibri"/>
              </a:rPr>
              <a:t>Consultoríos</a:t>
            </a:r>
            <a:r>
              <a:rPr lang="es-ES" sz="2000" dirty="0" smtClean="0">
                <a:latin typeface="Calibri"/>
                <a:cs typeface="Calibri"/>
              </a:rPr>
              <a:t> jurídico                                                          0.98%</a:t>
            </a:r>
            <a:endParaRPr lang="es-ES" sz="2000" dirty="0">
              <a:latin typeface="Calibri"/>
              <a:cs typeface="Calibri"/>
            </a:endParaRPr>
          </a:p>
          <a:p>
            <a:pPr algn="just"/>
            <a:r>
              <a:rPr lang="es-ES" sz="2000" dirty="0" smtClean="0">
                <a:latin typeface="Calibri"/>
                <a:cs typeface="Calibri"/>
              </a:rPr>
              <a:t>Justicia comunitaria                                                           0.98%</a:t>
            </a:r>
            <a:endParaRPr lang="es-E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15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B2E94F-5187-4AD2-AA63-BDD0195BC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226"/>
            <a:ext cx="12192000" cy="826861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 smtClean="0">
                <a:solidFill>
                  <a:srgbClr val="52258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Motivo principal para elegir esa persona o institución</a:t>
            </a:r>
            <a:endParaRPr lang="en-US" sz="3600" b="1" dirty="0">
              <a:solidFill>
                <a:srgbClr val="522582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3">
            <a:extLst>
              <a:ext uri="{FF2B5EF4-FFF2-40B4-BE49-F238E27FC236}">
                <a16:creationId xmlns:a16="http://schemas.microsoft.com/office/drawing/2014/main" xmlns="" id="{69167C75-B9E0-43CB-9A9C-C7D49DCB1D24}"/>
              </a:ext>
            </a:extLst>
          </p:cNvPr>
          <p:cNvSpPr/>
          <p:nvPr/>
        </p:nvSpPr>
        <p:spPr>
          <a:xfrm>
            <a:off x="0" y="1018933"/>
            <a:ext cx="12192000" cy="83220"/>
          </a:xfrm>
          <a:prstGeom prst="rect">
            <a:avLst/>
          </a:prstGeom>
          <a:solidFill>
            <a:srgbClr val="522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n 5">
            <a:extLst>
              <a:ext uri="{FF2B5EF4-FFF2-40B4-BE49-F238E27FC236}">
                <a16:creationId xmlns:a16="http://schemas.microsoft.com/office/drawing/2014/main" xmlns="" id="{16B57417-40B3-4737-B51A-C27EB1BEC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38" y="6203664"/>
            <a:ext cx="1723062" cy="47862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08073" y="2224290"/>
            <a:ext cx="100952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2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97580" y="1681517"/>
            <a:ext cx="1037426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/>
              <a:t>El 51,96% de las personas, lo motivó</a:t>
            </a:r>
            <a:r>
              <a:rPr lang="es-ES" sz="2500" dirty="0"/>
              <a:t> </a:t>
            </a:r>
            <a:r>
              <a:rPr lang="es-ES" sz="2500" dirty="0" smtClean="0"/>
              <a:t>la confianza.</a:t>
            </a:r>
          </a:p>
          <a:p>
            <a:endParaRPr lang="es-ES" sz="2500" dirty="0" smtClean="0"/>
          </a:p>
          <a:p>
            <a:r>
              <a:rPr lang="es-ES" sz="2500" dirty="0" smtClean="0"/>
              <a:t>El 37,2% de las personas lo hizo por considerar que era quién debía resolver el problema. </a:t>
            </a:r>
          </a:p>
          <a:p>
            <a:endParaRPr lang="es-ES" sz="2500" dirty="0"/>
          </a:p>
          <a:p>
            <a:r>
              <a:rPr lang="es-ES" sz="2500" dirty="0" smtClean="0"/>
              <a:t>El 4,9% lo hizo por los pocos tramites o bajos costos, al igual que por ser las única que hay, quedarle cerca o ser la única que conoce.   </a:t>
            </a:r>
            <a:endParaRPr lang="es-ES" sz="2500" dirty="0"/>
          </a:p>
        </p:txBody>
      </p:sp>
    </p:spTree>
    <p:extLst>
      <p:ext uri="{BB962C8B-B14F-4D97-AF65-F5344CB8AC3E}">
        <p14:creationId xmlns:p14="http://schemas.microsoft.com/office/powerpoint/2010/main" val="20666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1056</Words>
  <Application>Microsoft Office PowerPoint</Application>
  <PresentationFormat>Panorámica</PresentationFormat>
  <Paragraphs>155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Garamond</vt:lpstr>
      <vt:lpstr>Mangal</vt:lpstr>
      <vt:lpstr>Times New Roman</vt:lpstr>
      <vt:lpstr>Tema de Office</vt:lpstr>
      <vt:lpstr>Necesidades Jurídicas en Materia Laboral. </vt:lpstr>
      <vt:lpstr>Encuesta de Necesidades Jurídicas, 2016. </vt:lpstr>
      <vt:lpstr>Presentación de PowerPoint</vt:lpstr>
      <vt:lpstr>Encuesta NJ, 2016.</vt:lpstr>
      <vt:lpstr>Necesidades Jurídicas en materia Laborales </vt:lpstr>
      <vt:lpstr>Acción que tomó</vt:lpstr>
      <vt:lpstr>Personas o Instituciones a las que se acudió</vt:lpstr>
      <vt:lpstr>¿cuál fue la última persona o institución a la que acudió? </vt:lpstr>
      <vt:lpstr>Motivo principal para elegir esa persona o institución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Aproximación al análisis de la corrupción en la Rama Judicial colombiana.</dc:title>
  <dc:creator>Juan Sebastián Hernández Moreno</dc:creator>
  <cp:lastModifiedBy>Pulo</cp:lastModifiedBy>
  <cp:revision>76</cp:revision>
  <dcterms:created xsi:type="dcterms:W3CDTF">2018-04-03T21:15:27Z</dcterms:created>
  <dcterms:modified xsi:type="dcterms:W3CDTF">2019-11-20T16:31:24Z</dcterms:modified>
</cp:coreProperties>
</file>